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18288000" cy="10287000"/>
  <p:notesSz cx="6858000" cy="9144000"/>
  <p:embeddedFontLst>
    <p:embeddedFont>
      <p:font typeface="Aptos SemiBold" panose="020B0004020202020204" pitchFamily="34" charset="0"/>
      <p:bold r:id="rId31"/>
    </p:embeddedFont>
    <p:embeddedFont>
      <p:font typeface="Canva Sans" panose="020B0604020202020204" charset="0"/>
      <p:regular r:id="rId32"/>
    </p:embeddedFont>
    <p:embeddedFont>
      <p:font typeface="Canva Sans Bold" panose="020B0604020202020204" charset="0"/>
      <p:regular r:id="rId33"/>
    </p:embeddedFont>
    <p:embeddedFont>
      <p:font typeface="Catchy Mager" panose="020B0604020202020204" charset="0"/>
      <p:regular r:id="rId34"/>
    </p:embeddedFont>
    <p:embeddedFont>
      <p:font typeface="Inter" panose="020B0604020202020204" charset="0"/>
      <p:regular r:id="rId35"/>
    </p:embeddedFont>
    <p:embeddedFont>
      <p:font typeface="Inter Bold" panose="020B0604020202020204" charset="0"/>
      <p:regular r:id="rId36"/>
    </p:embeddedFont>
    <p:embeddedFont>
      <p:font typeface="Montserrat Bold" panose="020B0604020202020204" charset="0"/>
      <p:regular r:id="rId37"/>
    </p:embeddedFont>
    <p:embeddedFont>
      <p:font typeface="Open Sauce" panose="020B0604020202020204" charset="0"/>
      <p:regular r:id="rId38"/>
    </p:embeddedFont>
    <p:embeddedFont>
      <p:font typeface="Open Sauce 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1F45"/>
    <a:srgbClr val="F9F9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BA90E1-A896-4FAD-A226-E31247940589}" type="datetimeFigureOut">
              <a:rPr lang="en-US" smtClean="0"/>
              <a:t>5/7/2025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F4D9E6-F093-4D98-A1AF-09C7801AAB0C}" type="slidenum">
              <a:rPr lang="en-US" smtClean="0"/>
              <a:t>‹#›</a:t>
            </a:fld>
            <a:endParaRPr lang="en-US"/>
          </a:p>
        </p:txBody>
      </p:sp>
    </p:spTree>
    <p:extLst>
      <p:ext uri="{BB962C8B-B14F-4D97-AF65-F5344CB8AC3E}">
        <p14:creationId xmlns:p14="http://schemas.microsoft.com/office/powerpoint/2010/main" val="3736580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F4D9E6-F093-4D98-A1AF-09C7801AAB0C}" type="slidenum">
              <a:rPr lang="en-US" smtClean="0"/>
              <a:t>12</a:t>
            </a:fld>
            <a:endParaRPr lang="en-US"/>
          </a:p>
        </p:txBody>
      </p:sp>
    </p:spTree>
    <p:extLst>
      <p:ext uri="{BB962C8B-B14F-4D97-AF65-F5344CB8AC3E}">
        <p14:creationId xmlns:p14="http://schemas.microsoft.com/office/powerpoint/2010/main" val="1713173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7119053" y="-1372084"/>
            <a:ext cx="17531986" cy="17531986"/>
          </a:xfrm>
          <a:custGeom>
            <a:avLst/>
            <a:gdLst/>
            <a:ahLst/>
            <a:cxnLst/>
            <a:rect l="l" t="t" r="r" b="b"/>
            <a:pathLst>
              <a:path w="17531986" h="17531986">
                <a:moveTo>
                  <a:pt x="0" y="0"/>
                </a:moveTo>
                <a:lnTo>
                  <a:pt x="17531985" y="0"/>
                </a:lnTo>
                <a:lnTo>
                  <a:pt x="17531985" y="17531986"/>
                </a:lnTo>
                <a:lnTo>
                  <a:pt x="0" y="175319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05745" y="2264571"/>
            <a:ext cx="11808594" cy="11808594"/>
          </a:xfrm>
          <a:custGeom>
            <a:avLst/>
            <a:gdLst/>
            <a:ahLst/>
            <a:cxnLst/>
            <a:rect l="l" t="t" r="r" b="b"/>
            <a:pathLst>
              <a:path w="11808594" h="11808594">
                <a:moveTo>
                  <a:pt x="0" y="0"/>
                </a:moveTo>
                <a:lnTo>
                  <a:pt x="11808594" y="0"/>
                </a:lnTo>
                <a:lnTo>
                  <a:pt x="11808594" y="11808594"/>
                </a:lnTo>
                <a:lnTo>
                  <a:pt x="0" y="11808594"/>
                </a:lnTo>
                <a:lnTo>
                  <a:pt x="0" y="0"/>
                </a:lnTo>
                <a:close/>
              </a:path>
            </a:pathLst>
          </a:custGeom>
          <a:blipFill>
            <a:blip r:embed="rId4">
              <a:alphaModFix amt="20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AutoShape 4"/>
          <p:cNvSpPr/>
          <p:nvPr/>
        </p:nvSpPr>
        <p:spPr>
          <a:xfrm>
            <a:off x="-791617" y="8894279"/>
            <a:ext cx="11903663" cy="19050"/>
          </a:xfrm>
          <a:prstGeom prst="line">
            <a:avLst/>
          </a:prstGeom>
          <a:ln w="38100" cap="flat">
            <a:solidFill>
              <a:srgbClr val="A66C98"/>
            </a:solidFill>
            <a:prstDash val="solid"/>
            <a:headEnd type="none" w="sm" len="sm"/>
            <a:tailEnd type="none" w="sm" len="sm"/>
          </a:ln>
        </p:spPr>
        <p:txBody>
          <a:bodyPr/>
          <a:lstStyle/>
          <a:p>
            <a:endParaRPr lang="en-US"/>
          </a:p>
        </p:txBody>
      </p:sp>
      <p:sp>
        <p:nvSpPr>
          <p:cNvPr id="5" name="Freeform 5"/>
          <p:cNvSpPr/>
          <p:nvPr/>
        </p:nvSpPr>
        <p:spPr>
          <a:xfrm>
            <a:off x="9395960" y="1760031"/>
            <a:ext cx="11808594" cy="6766938"/>
          </a:xfrm>
          <a:custGeom>
            <a:avLst/>
            <a:gdLst/>
            <a:ahLst/>
            <a:cxnLst/>
            <a:rect l="l" t="t" r="r" b="b"/>
            <a:pathLst>
              <a:path w="11808594" h="6766938">
                <a:moveTo>
                  <a:pt x="0" y="0"/>
                </a:moveTo>
                <a:lnTo>
                  <a:pt x="11808594" y="0"/>
                </a:lnTo>
                <a:lnTo>
                  <a:pt x="11808594" y="6766938"/>
                </a:lnTo>
                <a:lnTo>
                  <a:pt x="0" y="6766938"/>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028700" y="2949927"/>
            <a:ext cx="8499420" cy="1416685"/>
          </a:xfrm>
          <a:prstGeom prst="rect">
            <a:avLst/>
          </a:prstGeom>
        </p:spPr>
        <p:txBody>
          <a:bodyPr lIns="0" tIns="0" rIns="0" bIns="0" rtlCol="0" anchor="t">
            <a:spAutoFit/>
          </a:bodyPr>
          <a:lstStyle/>
          <a:p>
            <a:pPr marL="0" lvl="0" indent="0" algn="just">
              <a:lnSpc>
                <a:spcPts val="10400"/>
              </a:lnSpc>
            </a:pPr>
            <a:r>
              <a:rPr lang="en-US" sz="10400">
                <a:solidFill>
                  <a:srgbClr val="A63D8D"/>
                </a:solidFill>
                <a:latin typeface="Catchy Mager"/>
              </a:rPr>
              <a:t>EVENTOPIA</a:t>
            </a:r>
          </a:p>
        </p:txBody>
      </p:sp>
      <p:sp>
        <p:nvSpPr>
          <p:cNvPr id="7" name="TextBox 7"/>
          <p:cNvSpPr txBox="1"/>
          <p:nvPr/>
        </p:nvSpPr>
        <p:spPr>
          <a:xfrm>
            <a:off x="1028700" y="4309462"/>
            <a:ext cx="7660243" cy="464818"/>
          </a:xfrm>
          <a:prstGeom prst="rect">
            <a:avLst/>
          </a:prstGeom>
        </p:spPr>
        <p:txBody>
          <a:bodyPr lIns="0" tIns="0" rIns="0" bIns="0" rtlCol="0" anchor="t">
            <a:spAutoFit/>
          </a:bodyPr>
          <a:lstStyle/>
          <a:p>
            <a:pPr algn="ctr">
              <a:lnSpc>
                <a:spcPts val="3780"/>
              </a:lnSpc>
            </a:pPr>
            <a:r>
              <a:rPr lang="en-US" sz="2700">
                <a:solidFill>
                  <a:srgbClr val="704E85"/>
                </a:solidFill>
                <a:latin typeface="Canva Sans Bold"/>
              </a:rPr>
              <a:t>Where Every Moment Becomes an Experience</a:t>
            </a:r>
          </a:p>
        </p:txBody>
      </p:sp>
      <p:sp>
        <p:nvSpPr>
          <p:cNvPr id="8" name="TextBox 8"/>
          <p:cNvSpPr txBox="1"/>
          <p:nvPr/>
        </p:nvSpPr>
        <p:spPr>
          <a:xfrm>
            <a:off x="1003459" y="9210675"/>
            <a:ext cx="3286839" cy="389254"/>
          </a:xfrm>
          <a:prstGeom prst="rect">
            <a:avLst/>
          </a:prstGeom>
        </p:spPr>
        <p:txBody>
          <a:bodyPr lIns="0" tIns="0" rIns="0" bIns="0" rtlCol="0" anchor="t">
            <a:spAutoFit/>
          </a:bodyPr>
          <a:lstStyle/>
          <a:p>
            <a:pPr algn="ctr">
              <a:lnSpc>
                <a:spcPts val="3220"/>
              </a:lnSpc>
            </a:pPr>
            <a:r>
              <a:rPr lang="en-US" sz="2300">
                <a:solidFill>
                  <a:srgbClr val="A63D8D"/>
                </a:solidFill>
                <a:latin typeface="Canva Sans Bold"/>
              </a:rPr>
              <a:t>Group 10: Linked Elites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grpSp>
        <p:nvGrpSpPr>
          <p:cNvPr id="2" name="Group 2"/>
          <p:cNvGrpSpPr/>
          <p:nvPr/>
        </p:nvGrpSpPr>
        <p:grpSpPr>
          <a:xfrm rot="-2977118">
            <a:off x="17403368" y="333311"/>
            <a:ext cx="703419" cy="70341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209"/>
                </a:lnSpc>
              </a:pPr>
              <a:endParaRPr/>
            </a:p>
          </p:txBody>
        </p:sp>
      </p:grpSp>
      <p:sp>
        <p:nvSpPr>
          <p:cNvPr id="5" name="Freeform 5"/>
          <p:cNvSpPr/>
          <p:nvPr/>
        </p:nvSpPr>
        <p:spPr>
          <a:xfrm>
            <a:off x="-589582" y="772735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840682" y="1646659"/>
            <a:ext cx="7664494" cy="1480453"/>
            <a:chOff x="0" y="0"/>
            <a:chExt cx="2018632" cy="389913"/>
          </a:xfrm>
        </p:grpSpPr>
        <p:sp>
          <p:nvSpPr>
            <p:cNvPr id="7" name="Freeform 7"/>
            <p:cNvSpPr/>
            <p:nvPr/>
          </p:nvSpPr>
          <p:spPr>
            <a:xfrm>
              <a:off x="0" y="0"/>
              <a:ext cx="2018632" cy="389913"/>
            </a:xfrm>
            <a:custGeom>
              <a:avLst/>
              <a:gdLst/>
              <a:ahLst/>
              <a:cxnLst/>
              <a:rect l="l" t="t" r="r" b="b"/>
              <a:pathLst>
                <a:path w="2018632" h="389913">
                  <a:moveTo>
                    <a:pt x="28283" y="0"/>
                  </a:moveTo>
                  <a:lnTo>
                    <a:pt x="1990349" y="0"/>
                  </a:lnTo>
                  <a:cubicBezTo>
                    <a:pt x="2005969" y="0"/>
                    <a:pt x="2018632" y="12663"/>
                    <a:pt x="2018632" y="28283"/>
                  </a:cubicBezTo>
                  <a:lnTo>
                    <a:pt x="2018632" y="361631"/>
                  </a:lnTo>
                  <a:cubicBezTo>
                    <a:pt x="2018632" y="377251"/>
                    <a:pt x="2005969" y="389913"/>
                    <a:pt x="1990349" y="389913"/>
                  </a:cubicBezTo>
                  <a:lnTo>
                    <a:pt x="28283" y="389913"/>
                  </a:lnTo>
                  <a:cubicBezTo>
                    <a:pt x="12663" y="389913"/>
                    <a:pt x="0" y="377251"/>
                    <a:pt x="0" y="361631"/>
                  </a:cubicBezTo>
                  <a:lnTo>
                    <a:pt x="0" y="28283"/>
                  </a:lnTo>
                  <a:cubicBezTo>
                    <a:pt x="0" y="12663"/>
                    <a:pt x="12663" y="0"/>
                    <a:pt x="28283" y="0"/>
                  </a:cubicBezTo>
                  <a:close/>
                </a:path>
              </a:pathLst>
            </a:custGeom>
            <a:solidFill>
              <a:srgbClr val="000000">
                <a:alpha val="0"/>
              </a:srgbClr>
            </a:solidFill>
            <a:ln w="38100" cap="rnd">
              <a:solidFill>
                <a:srgbClr val="A63D8D">
                  <a:alpha val="68627"/>
                </a:srgbClr>
              </a:solidFill>
              <a:prstDash val="solid"/>
              <a:round/>
            </a:ln>
          </p:spPr>
          <p:txBody>
            <a:bodyPr/>
            <a:lstStyle/>
            <a:p>
              <a:endParaRPr lang="en-US"/>
            </a:p>
          </p:txBody>
        </p:sp>
        <p:sp>
          <p:nvSpPr>
            <p:cNvPr id="8" name="TextBox 8"/>
            <p:cNvSpPr txBox="1"/>
            <p:nvPr/>
          </p:nvSpPr>
          <p:spPr>
            <a:xfrm>
              <a:off x="0" y="-76200"/>
              <a:ext cx="2018632" cy="466113"/>
            </a:xfrm>
            <a:prstGeom prst="rect">
              <a:avLst/>
            </a:prstGeom>
          </p:spPr>
          <p:txBody>
            <a:bodyPr lIns="50800" tIns="50800" rIns="50800" bIns="50800" rtlCol="0" anchor="ctr"/>
            <a:lstStyle/>
            <a:p>
              <a:pPr algn="ctr">
                <a:lnSpc>
                  <a:spcPts val="2873"/>
                </a:lnSpc>
              </a:pPr>
              <a:endParaRPr/>
            </a:p>
          </p:txBody>
        </p:sp>
      </p:grpSp>
      <p:sp>
        <p:nvSpPr>
          <p:cNvPr id="9" name="TextBox 9"/>
          <p:cNvSpPr txBox="1"/>
          <p:nvPr/>
        </p:nvSpPr>
        <p:spPr>
          <a:xfrm>
            <a:off x="1467818" y="253697"/>
            <a:ext cx="15352364" cy="927100"/>
          </a:xfrm>
          <a:prstGeom prst="rect">
            <a:avLst/>
          </a:prstGeom>
        </p:spPr>
        <p:txBody>
          <a:bodyPr lIns="0" tIns="0" rIns="0" bIns="0" rtlCol="0" anchor="t">
            <a:spAutoFit/>
          </a:bodyPr>
          <a:lstStyle/>
          <a:p>
            <a:pPr algn="ctr">
              <a:lnSpc>
                <a:spcPts val="7699"/>
              </a:lnSpc>
              <a:spcBef>
                <a:spcPct val="0"/>
              </a:spcBef>
            </a:pPr>
            <a:r>
              <a:rPr lang="en-US" sz="5499">
                <a:solidFill>
                  <a:srgbClr val="A63D8D"/>
                </a:solidFill>
                <a:latin typeface="Inter Bold"/>
              </a:rPr>
              <a:t>Innovation</a:t>
            </a:r>
          </a:p>
        </p:txBody>
      </p:sp>
      <p:sp>
        <p:nvSpPr>
          <p:cNvPr id="10" name="TextBox 10"/>
          <p:cNvSpPr txBox="1"/>
          <p:nvPr/>
        </p:nvSpPr>
        <p:spPr>
          <a:xfrm>
            <a:off x="11410084" y="6544553"/>
            <a:ext cx="7045940" cy="1719245"/>
          </a:xfrm>
          <a:prstGeom prst="rect">
            <a:avLst/>
          </a:prstGeom>
        </p:spPr>
        <p:txBody>
          <a:bodyPr lIns="0" tIns="0" rIns="0" bIns="0" rtlCol="0" anchor="t">
            <a:spAutoFit/>
          </a:bodyPr>
          <a:lstStyle/>
          <a:p>
            <a:pPr algn="l">
              <a:lnSpc>
                <a:spcPts val="3492"/>
              </a:lnSpc>
              <a:spcBef>
                <a:spcPct val="0"/>
              </a:spcBef>
            </a:pPr>
            <a:r>
              <a:rPr lang="en-US" sz="2066">
                <a:solidFill>
                  <a:srgbClr val="000000"/>
                </a:solidFill>
                <a:latin typeface="Inter"/>
              </a:rPr>
              <a:t>. </a:t>
            </a:r>
          </a:p>
          <a:p>
            <a:pPr algn="l">
              <a:lnSpc>
                <a:spcPts val="3492"/>
              </a:lnSpc>
              <a:spcBef>
                <a:spcPct val="0"/>
              </a:spcBef>
            </a:pPr>
            <a:endParaRPr lang="en-US" sz="2066">
              <a:solidFill>
                <a:srgbClr val="000000"/>
              </a:solidFill>
              <a:latin typeface="Inter"/>
            </a:endParaRPr>
          </a:p>
          <a:p>
            <a:pPr algn="l">
              <a:lnSpc>
                <a:spcPts val="3492"/>
              </a:lnSpc>
              <a:spcBef>
                <a:spcPct val="0"/>
              </a:spcBef>
            </a:pPr>
            <a:endParaRPr lang="en-US" sz="2066">
              <a:solidFill>
                <a:srgbClr val="000000"/>
              </a:solidFill>
              <a:latin typeface="Inter"/>
            </a:endParaRPr>
          </a:p>
          <a:p>
            <a:pPr algn="l">
              <a:lnSpc>
                <a:spcPts val="3492"/>
              </a:lnSpc>
              <a:spcBef>
                <a:spcPct val="0"/>
              </a:spcBef>
            </a:pPr>
            <a:endParaRPr lang="en-US" sz="2066">
              <a:solidFill>
                <a:srgbClr val="000000"/>
              </a:solidFill>
              <a:latin typeface="Inter"/>
            </a:endParaRPr>
          </a:p>
        </p:txBody>
      </p:sp>
      <p:grpSp>
        <p:nvGrpSpPr>
          <p:cNvPr id="11" name="Group 11"/>
          <p:cNvGrpSpPr/>
          <p:nvPr/>
        </p:nvGrpSpPr>
        <p:grpSpPr>
          <a:xfrm>
            <a:off x="9342771" y="3395803"/>
            <a:ext cx="7664494" cy="1852472"/>
            <a:chOff x="0" y="0"/>
            <a:chExt cx="2018632" cy="487894"/>
          </a:xfrm>
        </p:grpSpPr>
        <p:sp>
          <p:nvSpPr>
            <p:cNvPr id="12" name="Freeform 12"/>
            <p:cNvSpPr/>
            <p:nvPr/>
          </p:nvSpPr>
          <p:spPr>
            <a:xfrm>
              <a:off x="0" y="0"/>
              <a:ext cx="2018632" cy="487894"/>
            </a:xfrm>
            <a:custGeom>
              <a:avLst/>
              <a:gdLst/>
              <a:ahLst/>
              <a:cxnLst/>
              <a:rect l="l" t="t" r="r" b="b"/>
              <a:pathLst>
                <a:path w="2018632" h="487894">
                  <a:moveTo>
                    <a:pt x="28283" y="0"/>
                  </a:moveTo>
                  <a:lnTo>
                    <a:pt x="1990349" y="0"/>
                  </a:lnTo>
                  <a:cubicBezTo>
                    <a:pt x="2005969" y="0"/>
                    <a:pt x="2018632" y="12663"/>
                    <a:pt x="2018632" y="28283"/>
                  </a:cubicBezTo>
                  <a:lnTo>
                    <a:pt x="2018632" y="459611"/>
                  </a:lnTo>
                  <a:cubicBezTo>
                    <a:pt x="2018632" y="475231"/>
                    <a:pt x="2005969" y="487894"/>
                    <a:pt x="1990349" y="487894"/>
                  </a:cubicBezTo>
                  <a:lnTo>
                    <a:pt x="28283" y="487894"/>
                  </a:lnTo>
                  <a:cubicBezTo>
                    <a:pt x="12663" y="487894"/>
                    <a:pt x="0" y="475231"/>
                    <a:pt x="0" y="459611"/>
                  </a:cubicBezTo>
                  <a:lnTo>
                    <a:pt x="0" y="28283"/>
                  </a:lnTo>
                  <a:cubicBezTo>
                    <a:pt x="0" y="12663"/>
                    <a:pt x="12663" y="0"/>
                    <a:pt x="28283" y="0"/>
                  </a:cubicBezTo>
                  <a:close/>
                </a:path>
              </a:pathLst>
            </a:custGeom>
            <a:solidFill>
              <a:srgbClr val="000000">
                <a:alpha val="0"/>
              </a:srgbClr>
            </a:solidFill>
            <a:ln w="38100" cap="rnd">
              <a:solidFill>
                <a:srgbClr val="A63D8D">
                  <a:alpha val="68627"/>
                </a:srgbClr>
              </a:solidFill>
              <a:prstDash val="solid"/>
              <a:round/>
            </a:ln>
          </p:spPr>
          <p:txBody>
            <a:bodyPr/>
            <a:lstStyle/>
            <a:p>
              <a:endParaRPr lang="en-US"/>
            </a:p>
          </p:txBody>
        </p:sp>
        <p:sp>
          <p:nvSpPr>
            <p:cNvPr id="13" name="TextBox 13"/>
            <p:cNvSpPr txBox="1"/>
            <p:nvPr/>
          </p:nvSpPr>
          <p:spPr>
            <a:xfrm>
              <a:off x="0" y="-76200"/>
              <a:ext cx="2018632" cy="564094"/>
            </a:xfrm>
            <a:prstGeom prst="rect">
              <a:avLst/>
            </a:prstGeom>
          </p:spPr>
          <p:txBody>
            <a:bodyPr lIns="50800" tIns="50800" rIns="50800" bIns="50800" rtlCol="0" anchor="ctr"/>
            <a:lstStyle/>
            <a:p>
              <a:pPr algn="ctr">
                <a:lnSpc>
                  <a:spcPts val="2873"/>
                </a:lnSpc>
              </a:pPr>
              <a:endParaRPr/>
            </a:p>
          </p:txBody>
        </p:sp>
      </p:grpSp>
      <p:grpSp>
        <p:nvGrpSpPr>
          <p:cNvPr id="14" name="Group 14"/>
          <p:cNvGrpSpPr/>
          <p:nvPr/>
        </p:nvGrpSpPr>
        <p:grpSpPr>
          <a:xfrm>
            <a:off x="840682" y="3228582"/>
            <a:ext cx="7664494" cy="1914918"/>
            <a:chOff x="0" y="0"/>
            <a:chExt cx="2018632" cy="504340"/>
          </a:xfrm>
        </p:grpSpPr>
        <p:sp>
          <p:nvSpPr>
            <p:cNvPr id="15" name="Freeform 15"/>
            <p:cNvSpPr/>
            <p:nvPr/>
          </p:nvSpPr>
          <p:spPr>
            <a:xfrm>
              <a:off x="0" y="0"/>
              <a:ext cx="2018632" cy="504340"/>
            </a:xfrm>
            <a:custGeom>
              <a:avLst/>
              <a:gdLst/>
              <a:ahLst/>
              <a:cxnLst/>
              <a:rect l="l" t="t" r="r" b="b"/>
              <a:pathLst>
                <a:path w="2018632" h="504340">
                  <a:moveTo>
                    <a:pt x="28283" y="0"/>
                  </a:moveTo>
                  <a:lnTo>
                    <a:pt x="1990349" y="0"/>
                  </a:lnTo>
                  <a:cubicBezTo>
                    <a:pt x="2005969" y="0"/>
                    <a:pt x="2018632" y="12663"/>
                    <a:pt x="2018632" y="28283"/>
                  </a:cubicBezTo>
                  <a:lnTo>
                    <a:pt x="2018632" y="476058"/>
                  </a:lnTo>
                  <a:cubicBezTo>
                    <a:pt x="2018632" y="491678"/>
                    <a:pt x="2005969" y="504340"/>
                    <a:pt x="1990349" y="504340"/>
                  </a:cubicBezTo>
                  <a:lnTo>
                    <a:pt x="28283" y="504340"/>
                  </a:lnTo>
                  <a:cubicBezTo>
                    <a:pt x="12663" y="504340"/>
                    <a:pt x="0" y="491678"/>
                    <a:pt x="0" y="476058"/>
                  </a:cubicBezTo>
                  <a:lnTo>
                    <a:pt x="0" y="28283"/>
                  </a:lnTo>
                  <a:cubicBezTo>
                    <a:pt x="0" y="12663"/>
                    <a:pt x="12663" y="0"/>
                    <a:pt x="28283" y="0"/>
                  </a:cubicBezTo>
                  <a:close/>
                </a:path>
              </a:pathLst>
            </a:custGeom>
            <a:solidFill>
              <a:srgbClr val="000000">
                <a:alpha val="0"/>
              </a:srgbClr>
            </a:solidFill>
            <a:ln w="38100" cap="rnd">
              <a:solidFill>
                <a:srgbClr val="A63D8D">
                  <a:alpha val="68627"/>
                </a:srgbClr>
              </a:solidFill>
              <a:prstDash val="solid"/>
              <a:round/>
            </a:ln>
          </p:spPr>
          <p:txBody>
            <a:bodyPr/>
            <a:lstStyle/>
            <a:p>
              <a:endParaRPr lang="en-US"/>
            </a:p>
          </p:txBody>
        </p:sp>
        <p:sp>
          <p:nvSpPr>
            <p:cNvPr id="16" name="TextBox 16"/>
            <p:cNvSpPr txBox="1"/>
            <p:nvPr/>
          </p:nvSpPr>
          <p:spPr>
            <a:xfrm>
              <a:off x="0" y="-76200"/>
              <a:ext cx="2018632" cy="580540"/>
            </a:xfrm>
            <a:prstGeom prst="rect">
              <a:avLst/>
            </a:prstGeom>
          </p:spPr>
          <p:txBody>
            <a:bodyPr lIns="50800" tIns="50800" rIns="50800" bIns="50800" rtlCol="0" anchor="ctr"/>
            <a:lstStyle/>
            <a:p>
              <a:pPr algn="ctr">
                <a:lnSpc>
                  <a:spcPts val="2873"/>
                </a:lnSpc>
              </a:pPr>
              <a:endParaRPr/>
            </a:p>
          </p:txBody>
        </p:sp>
      </p:grpSp>
      <p:grpSp>
        <p:nvGrpSpPr>
          <p:cNvPr id="17" name="Group 17"/>
          <p:cNvGrpSpPr/>
          <p:nvPr/>
        </p:nvGrpSpPr>
        <p:grpSpPr>
          <a:xfrm>
            <a:off x="9342771" y="5324475"/>
            <a:ext cx="7664494" cy="1676663"/>
            <a:chOff x="0" y="0"/>
            <a:chExt cx="2018632" cy="441590"/>
          </a:xfrm>
        </p:grpSpPr>
        <p:sp>
          <p:nvSpPr>
            <p:cNvPr id="18" name="Freeform 18"/>
            <p:cNvSpPr/>
            <p:nvPr/>
          </p:nvSpPr>
          <p:spPr>
            <a:xfrm>
              <a:off x="0" y="0"/>
              <a:ext cx="2018632" cy="441590"/>
            </a:xfrm>
            <a:custGeom>
              <a:avLst/>
              <a:gdLst/>
              <a:ahLst/>
              <a:cxnLst/>
              <a:rect l="l" t="t" r="r" b="b"/>
              <a:pathLst>
                <a:path w="2018632" h="441590">
                  <a:moveTo>
                    <a:pt x="28283" y="0"/>
                  </a:moveTo>
                  <a:lnTo>
                    <a:pt x="1990349" y="0"/>
                  </a:lnTo>
                  <a:cubicBezTo>
                    <a:pt x="2005969" y="0"/>
                    <a:pt x="2018632" y="12663"/>
                    <a:pt x="2018632" y="28283"/>
                  </a:cubicBezTo>
                  <a:lnTo>
                    <a:pt x="2018632" y="413307"/>
                  </a:lnTo>
                  <a:cubicBezTo>
                    <a:pt x="2018632" y="428928"/>
                    <a:pt x="2005969" y="441590"/>
                    <a:pt x="1990349" y="441590"/>
                  </a:cubicBezTo>
                  <a:lnTo>
                    <a:pt x="28283" y="441590"/>
                  </a:lnTo>
                  <a:cubicBezTo>
                    <a:pt x="12663" y="441590"/>
                    <a:pt x="0" y="428928"/>
                    <a:pt x="0" y="413307"/>
                  </a:cubicBezTo>
                  <a:lnTo>
                    <a:pt x="0" y="28283"/>
                  </a:lnTo>
                  <a:cubicBezTo>
                    <a:pt x="0" y="12663"/>
                    <a:pt x="12663" y="0"/>
                    <a:pt x="28283" y="0"/>
                  </a:cubicBezTo>
                  <a:close/>
                </a:path>
              </a:pathLst>
            </a:custGeom>
            <a:solidFill>
              <a:srgbClr val="000000">
                <a:alpha val="0"/>
              </a:srgbClr>
            </a:solidFill>
            <a:ln w="38100" cap="rnd">
              <a:solidFill>
                <a:srgbClr val="A63D8D">
                  <a:alpha val="68627"/>
                </a:srgbClr>
              </a:solidFill>
              <a:prstDash val="solid"/>
              <a:round/>
            </a:ln>
          </p:spPr>
          <p:txBody>
            <a:bodyPr/>
            <a:lstStyle/>
            <a:p>
              <a:endParaRPr lang="en-US"/>
            </a:p>
          </p:txBody>
        </p:sp>
        <p:sp>
          <p:nvSpPr>
            <p:cNvPr id="19" name="TextBox 19"/>
            <p:cNvSpPr txBox="1"/>
            <p:nvPr/>
          </p:nvSpPr>
          <p:spPr>
            <a:xfrm>
              <a:off x="0" y="-76200"/>
              <a:ext cx="2018632" cy="517790"/>
            </a:xfrm>
            <a:prstGeom prst="rect">
              <a:avLst/>
            </a:prstGeom>
          </p:spPr>
          <p:txBody>
            <a:bodyPr lIns="50800" tIns="50800" rIns="50800" bIns="50800" rtlCol="0" anchor="ctr"/>
            <a:lstStyle/>
            <a:p>
              <a:pPr algn="ctr">
                <a:lnSpc>
                  <a:spcPts val="2873"/>
                </a:lnSpc>
              </a:pPr>
              <a:endParaRPr/>
            </a:p>
          </p:txBody>
        </p:sp>
      </p:grpSp>
      <p:grpSp>
        <p:nvGrpSpPr>
          <p:cNvPr id="20" name="Group 20"/>
          <p:cNvGrpSpPr/>
          <p:nvPr/>
        </p:nvGrpSpPr>
        <p:grpSpPr>
          <a:xfrm>
            <a:off x="840682" y="5248275"/>
            <a:ext cx="7664494" cy="1676663"/>
            <a:chOff x="0" y="0"/>
            <a:chExt cx="2018632" cy="441590"/>
          </a:xfrm>
        </p:grpSpPr>
        <p:sp>
          <p:nvSpPr>
            <p:cNvPr id="21" name="Freeform 21"/>
            <p:cNvSpPr/>
            <p:nvPr/>
          </p:nvSpPr>
          <p:spPr>
            <a:xfrm>
              <a:off x="0" y="0"/>
              <a:ext cx="2018632" cy="441590"/>
            </a:xfrm>
            <a:custGeom>
              <a:avLst/>
              <a:gdLst/>
              <a:ahLst/>
              <a:cxnLst/>
              <a:rect l="l" t="t" r="r" b="b"/>
              <a:pathLst>
                <a:path w="2018632" h="441590">
                  <a:moveTo>
                    <a:pt x="28283" y="0"/>
                  </a:moveTo>
                  <a:lnTo>
                    <a:pt x="1990349" y="0"/>
                  </a:lnTo>
                  <a:cubicBezTo>
                    <a:pt x="2005969" y="0"/>
                    <a:pt x="2018632" y="12663"/>
                    <a:pt x="2018632" y="28283"/>
                  </a:cubicBezTo>
                  <a:lnTo>
                    <a:pt x="2018632" y="413307"/>
                  </a:lnTo>
                  <a:cubicBezTo>
                    <a:pt x="2018632" y="428928"/>
                    <a:pt x="2005969" y="441590"/>
                    <a:pt x="1990349" y="441590"/>
                  </a:cubicBezTo>
                  <a:lnTo>
                    <a:pt x="28283" y="441590"/>
                  </a:lnTo>
                  <a:cubicBezTo>
                    <a:pt x="12663" y="441590"/>
                    <a:pt x="0" y="428928"/>
                    <a:pt x="0" y="413307"/>
                  </a:cubicBezTo>
                  <a:lnTo>
                    <a:pt x="0" y="28283"/>
                  </a:lnTo>
                  <a:cubicBezTo>
                    <a:pt x="0" y="12663"/>
                    <a:pt x="12663" y="0"/>
                    <a:pt x="28283" y="0"/>
                  </a:cubicBezTo>
                  <a:close/>
                </a:path>
              </a:pathLst>
            </a:custGeom>
            <a:solidFill>
              <a:srgbClr val="000000">
                <a:alpha val="0"/>
              </a:srgbClr>
            </a:solidFill>
            <a:ln w="38100" cap="rnd">
              <a:solidFill>
                <a:srgbClr val="A63D8D">
                  <a:alpha val="68627"/>
                </a:srgbClr>
              </a:solidFill>
              <a:prstDash val="solid"/>
              <a:round/>
            </a:ln>
          </p:spPr>
          <p:txBody>
            <a:bodyPr/>
            <a:lstStyle/>
            <a:p>
              <a:endParaRPr lang="en-US"/>
            </a:p>
          </p:txBody>
        </p:sp>
        <p:sp>
          <p:nvSpPr>
            <p:cNvPr id="22" name="TextBox 22"/>
            <p:cNvSpPr txBox="1"/>
            <p:nvPr/>
          </p:nvSpPr>
          <p:spPr>
            <a:xfrm>
              <a:off x="0" y="-76200"/>
              <a:ext cx="2018632" cy="517790"/>
            </a:xfrm>
            <a:prstGeom prst="rect">
              <a:avLst/>
            </a:prstGeom>
          </p:spPr>
          <p:txBody>
            <a:bodyPr lIns="50800" tIns="50800" rIns="50800" bIns="50800" rtlCol="0" anchor="ctr"/>
            <a:lstStyle/>
            <a:p>
              <a:pPr algn="ctr">
                <a:lnSpc>
                  <a:spcPts val="2873"/>
                </a:lnSpc>
              </a:pPr>
              <a:endParaRPr/>
            </a:p>
          </p:txBody>
        </p:sp>
      </p:grpSp>
      <p:grpSp>
        <p:nvGrpSpPr>
          <p:cNvPr id="23" name="Group 23"/>
          <p:cNvGrpSpPr/>
          <p:nvPr/>
        </p:nvGrpSpPr>
        <p:grpSpPr>
          <a:xfrm>
            <a:off x="9342771" y="1646659"/>
            <a:ext cx="7664494" cy="1676663"/>
            <a:chOff x="0" y="0"/>
            <a:chExt cx="2018632" cy="441590"/>
          </a:xfrm>
        </p:grpSpPr>
        <p:sp>
          <p:nvSpPr>
            <p:cNvPr id="24" name="Freeform 24"/>
            <p:cNvSpPr/>
            <p:nvPr/>
          </p:nvSpPr>
          <p:spPr>
            <a:xfrm>
              <a:off x="0" y="0"/>
              <a:ext cx="2018632" cy="441590"/>
            </a:xfrm>
            <a:custGeom>
              <a:avLst/>
              <a:gdLst/>
              <a:ahLst/>
              <a:cxnLst/>
              <a:rect l="l" t="t" r="r" b="b"/>
              <a:pathLst>
                <a:path w="2018632" h="441590">
                  <a:moveTo>
                    <a:pt x="28283" y="0"/>
                  </a:moveTo>
                  <a:lnTo>
                    <a:pt x="1990349" y="0"/>
                  </a:lnTo>
                  <a:cubicBezTo>
                    <a:pt x="2005969" y="0"/>
                    <a:pt x="2018632" y="12663"/>
                    <a:pt x="2018632" y="28283"/>
                  </a:cubicBezTo>
                  <a:lnTo>
                    <a:pt x="2018632" y="413307"/>
                  </a:lnTo>
                  <a:cubicBezTo>
                    <a:pt x="2018632" y="428928"/>
                    <a:pt x="2005969" y="441590"/>
                    <a:pt x="1990349" y="441590"/>
                  </a:cubicBezTo>
                  <a:lnTo>
                    <a:pt x="28283" y="441590"/>
                  </a:lnTo>
                  <a:cubicBezTo>
                    <a:pt x="12663" y="441590"/>
                    <a:pt x="0" y="428928"/>
                    <a:pt x="0" y="413307"/>
                  </a:cubicBezTo>
                  <a:lnTo>
                    <a:pt x="0" y="28283"/>
                  </a:lnTo>
                  <a:cubicBezTo>
                    <a:pt x="0" y="12663"/>
                    <a:pt x="12663" y="0"/>
                    <a:pt x="28283" y="0"/>
                  </a:cubicBezTo>
                  <a:close/>
                </a:path>
              </a:pathLst>
            </a:custGeom>
            <a:solidFill>
              <a:srgbClr val="000000">
                <a:alpha val="0"/>
              </a:srgbClr>
            </a:solidFill>
            <a:ln w="38100" cap="rnd">
              <a:solidFill>
                <a:srgbClr val="A63D8D">
                  <a:alpha val="68627"/>
                </a:srgbClr>
              </a:solidFill>
              <a:prstDash val="solid"/>
              <a:round/>
            </a:ln>
          </p:spPr>
          <p:txBody>
            <a:bodyPr/>
            <a:lstStyle/>
            <a:p>
              <a:endParaRPr lang="en-US"/>
            </a:p>
          </p:txBody>
        </p:sp>
        <p:sp>
          <p:nvSpPr>
            <p:cNvPr id="25" name="TextBox 25"/>
            <p:cNvSpPr txBox="1"/>
            <p:nvPr/>
          </p:nvSpPr>
          <p:spPr>
            <a:xfrm>
              <a:off x="0" y="-76200"/>
              <a:ext cx="2018632" cy="517790"/>
            </a:xfrm>
            <a:prstGeom prst="rect">
              <a:avLst/>
            </a:prstGeom>
          </p:spPr>
          <p:txBody>
            <a:bodyPr lIns="50800" tIns="50800" rIns="50800" bIns="50800" rtlCol="0" anchor="ctr"/>
            <a:lstStyle/>
            <a:p>
              <a:pPr algn="ctr">
                <a:lnSpc>
                  <a:spcPts val="2873"/>
                </a:lnSpc>
              </a:pPr>
              <a:endParaRPr/>
            </a:p>
          </p:txBody>
        </p:sp>
      </p:grpSp>
      <p:grpSp>
        <p:nvGrpSpPr>
          <p:cNvPr id="26" name="Group 26"/>
          <p:cNvGrpSpPr/>
          <p:nvPr/>
        </p:nvGrpSpPr>
        <p:grpSpPr>
          <a:xfrm>
            <a:off x="5225149" y="7182113"/>
            <a:ext cx="7664494" cy="2933437"/>
            <a:chOff x="0" y="0"/>
            <a:chExt cx="2018632" cy="772593"/>
          </a:xfrm>
        </p:grpSpPr>
        <p:sp>
          <p:nvSpPr>
            <p:cNvPr id="27" name="Freeform 27"/>
            <p:cNvSpPr/>
            <p:nvPr/>
          </p:nvSpPr>
          <p:spPr>
            <a:xfrm>
              <a:off x="0" y="0"/>
              <a:ext cx="2018632" cy="772593"/>
            </a:xfrm>
            <a:custGeom>
              <a:avLst/>
              <a:gdLst/>
              <a:ahLst/>
              <a:cxnLst/>
              <a:rect l="l" t="t" r="r" b="b"/>
              <a:pathLst>
                <a:path w="2018632" h="772593">
                  <a:moveTo>
                    <a:pt x="28283" y="0"/>
                  </a:moveTo>
                  <a:lnTo>
                    <a:pt x="1990349" y="0"/>
                  </a:lnTo>
                  <a:cubicBezTo>
                    <a:pt x="2005969" y="0"/>
                    <a:pt x="2018632" y="12663"/>
                    <a:pt x="2018632" y="28283"/>
                  </a:cubicBezTo>
                  <a:lnTo>
                    <a:pt x="2018632" y="744310"/>
                  </a:lnTo>
                  <a:cubicBezTo>
                    <a:pt x="2018632" y="759930"/>
                    <a:pt x="2005969" y="772593"/>
                    <a:pt x="1990349" y="772593"/>
                  </a:cubicBezTo>
                  <a:lnTo>
                    <a:pt x="28283" y="772593"/>
                  </a:lnTo>
                  <a:cubicBezTo>
                    <a:pt x="12663" y="772593"/>
                    <a:pt x="0" y="759930"/>
                    <a:pt x="0" y="744310"/>
                  </a:cubicBezTo>
                  <a:lnTo>
                    <a:pt x="0" y="28283"/>
                  </a:lnTo>
                  <a:cubicBezTo>
                    <a:pt x="0" y="12663"/>
                    <a:pt x="12663" y="0"/>
                    <a:pt x="28283" y="0"/>
                  </a:cubicBezTo>
                  <a:close/>
                </a:path>
              </a:pathLst>
            </a:custGeom>
            <a:solidFill>
              <a:srgbClr val="000000">
                <a:alpha val="0"/>
              </a:srgbClr>
            </a:solidFill>
            <a:ln w="38100" cap="rnd">
              <a:solidFill>
                <a:srgbClr val="A63D8D">
                  <a:alpha val="68627"/>
                </a:srgbClr>
              </a:solidFill>
              <a:prstDash val="solid"/>
              <a:round/>
            </a:ln>
          </p:spPr>
          <p:txBody>
            <a:bodyPr/>
            <a:lstStyle/>
            <a:p>
              <a:endParaRPr lang="en-US"/>
            </a:p>
          </p:txBody>
        </p:sp>
        <p:sp>
          <p:nvSpPr>
            <p:cNvPr id="28" name="TextBox 28"/>
            <p:cNvSpPr txBox="1"/>
            <p:nvPr/>
          </p:nvSpPr>
          <p:spPr>
            <a:xfrm>
              <a:off x="0" y="-76200"/>
              <a:ext cx="2018632" cy="848793"/>
            </a:xfrm>
            <a:prstGeom prst="rect">
              <a:avLst/>
            </a:prstGeom>
          </p:spPr>
          <p:txBody>
            <a:bodyPr lIns="50800" tIns="50800" rIns="50800" bIns="50800" rtlCol="0" anchor="ctr"/>
            <a:lstStyle/>
            <a:p>
              <a:pPr algn="ctr">
                <a:lnSpc>
                  <a:spcPts val="2873"/>
                </a:lnSpc>
              </a:pPr>
              <a:endParaRPr/>
            </a:p>
          </p:txBody>
        </p:sp>
      </p:grpSp>
      <p:sp>
        <p:nvSpPr>
          <p:cNvPr id="29" name="TextBox 29"/>
          <p:cNvSpPr txBox="1"/>
          <p:nvPr/>
        </p:nvSpPr>
        <p:spPr>
          <a:xfrm>
            <a:off x="1420848" y="1864598"/>
            <a:ext cx="6334363" cy="828040"/>
          </a:xfrm>
          <a:prstGeom prst="rect">
            <a:avLst/>
          </a:prstGeom>
        </p:spPr>
        <p:txBody>
          <a:bodyPr lIns="0" tIns="0" rIns="0" bIns="0" rtlCol="0" anchor="t">
            <a:spAutoFit/>
          </a:bodyPr>
          <a:lstStyle/>
          <a:p>
            <a:pPr algn="ctr">
              <a:lnSpc>
                <a:spcPts val="3380"/>
              </a:lnSpc>
              <a:spcBef>
                <a:spcPct val="0"/>
              </a:spcBef>
            </a:pPr>
            <a:r>
              <a:rPr lang="en-US" sz="2000">
                <a:solidFill>
                  <a:srgbClr val="000000"/>
                </a:solidFill>
                <a:latin typeface="Inter Bold"/>
              </a:rPr>
              <a:t>One-stop platform</a:t>
            </a:r>
            <a:r>
              <a:rPr lang="en-US" sz="2000">
                <a:solidFill>
                  <a:srgbClr val="000000"/>
                </a:solidFill>
                <a:latin typeface="Inter"/>
              </a:rPr>
              <a:t> for end-to-end event organizing </a:t>
            </a:r>
          </a:p>
          <a:p>
            <a:pPr algn="l">
              <a:lnSpc>
                <a:spcPts val="3380"/>
              </a:lnSpc>
              <a:spcBef>
                <a:spcPct val="0"/>
              </a:spcBef>
            </a:pPr>
            <a:r>
              <a:rPr lang="en-US" sz="2000">
                <a:solidFill>
                  <a:srgbClr val="000000"/>
                </a:solidFill>
                <a:latin typeface="Inter"/>
              </a:rPr>
              <a:t>and management for organizers and attendees</a:t>
            </a:r>
          </a:p>
        </p:txBody>
      </p:sp>
      <p:sp>
        <p:nvSpPr>
          <p:cNvPr id="30" name="TextBox 30"/>
          <p:cNvSpPr txBox="1"/>
          <p:nvPr/>
        </p:nvSpPr>
        <p:spPr>
          <a:xfrm>
            <a:off x="1028700" y="3517636"/>
            <a:ext cx="7246855" cy="1056258"/>
          </a:xfrm>
          <a:prstGeom prst="rect">
            <a:avLst/>
          </a:prstGeom>
        </p:spPr>
        <p:txBody>
          <a:bodyPr lIns="0" tIns="0" rIns="0" bIns="0" rtlCol="0" anchor="t">
            <a:spAutoFit/>
          </a:bodyPr>
          <a:lstStyle/>
          <a:p>
            <a:pPr algn="l">
              <a:lnSpc>
                <a:spcPts val="2873"/>
              </a:lnSpc>
              <a:spcBef>
                <a:spcPct val="0"/>
              </a:spcBef>
            </a:pPr>
            <a:r>
              <a:rPr lang="en-US" sz="1700">
                <a:solidFill>
                  <a:srgbClr val="000000"/>
                </a:solidFill>
                <a:latin typeface="Inter Bold"/>
              </a:rPr>
              <a:t>Seamless Event Management</a:t>
            </a:r>
            <a:r>
              <a:rPr lang="en-US" sz="1700">
                <a:solidFill>
                  <a:srgbClr val="000000"/>
                </a:solidFill>
                <a:latin typeface="Inter"/>
              </a:rPr>
              <a:t>: Our intuitive platform streamlines event organization, from ticket sales to analytics, freeing organizers to focus on creating remarkable experiences.</a:t>
            </a:r>
          </a:p>
        </p:txBody>
      </p:sp>
      <p:sp>
        <p:nvSpPr>
          <p:cNvPr id="31" name="TextBox 31"/>
          <p:cNvSpPr txBox="1"/>
          <p:nvPr/>
        </p:nvSpPr>
        <p:spPr>
          <a:xfrm>
            <a:off x="1028700" y="4497694"/>
            <a:ext cx="4901446" cy="2142108"/>
          </a:xfrm>
          <a:prstGeom prst="rect">
            <a:avLst/>
          </a:prstGeom>
        </p:spPr>
        <p:txBody>
          <a:bodyPr lIns="0" tIns="0" rIns="0" bIns="0" rtlCol="0" anchor="t">
            <a:spAutoFit/>
          </a:bodyPr>
          <a:lstStyle/>
          <a:p>
            <a:pPr algn="l">
              <a:lnSpc>
                <a:spcPts val="2873"/>
              </a:lnSpc>
              <a:spcBef>
                <a:spcPct val="0"/>
              </a:spcBef>
            </a:pPr>
            <a:endParaRPr/>
          </a:p>
          <a:p>
            <a:pPr algn="l">
              <a:lnSpc>
                <a:spcPts val="2873"/>
              </a:lnSpc>
              <a:spcBef>
                <a:spcPct val="0"/>
              </a:spcBef>
            </a:pPr>
            <a:endParaRPr/>
          </a:p>
          <a:p>
            <a:pPr algn="l">
              <a:lnSpc>
                <a:spcPts val="2873"/>
              </a:lnSpc>
              <a:spcBef>
                <a:spcPct val="0"/>
              </a:spcBef>
            </a:pPr>
            <a:endParaRPr/>
          </a:p>
          <a:p>
            <a:pPr algn="l">
              <a:lnSpc>
                <a:spcPts val="2873"/>
              </a:lnSpc>
              <a:spcBef>
                <a:spcPct val="0"/>
              </a:spcBef>
            </a:pPr>
            <a:r>
              <a:rPr lang="en-US" sz="1700">
                <a:solidFill>
                  <a:srgbClr val="000000"/>
                </a:solidFill>
                <a:latin typeface="Inter Bold"/>
              </a:rPr>
              <a:t>Intelligent Virtual Assistants</a:t>
            </a:r>
          </a:p>
          <a:p>
            <a:pPr algn="l">
              <a:lnSpc>
                <a:spcPts val="2873"/>
              </a:lnSpc>
              <a:spcBef>
                <a:spcPct val="0"/>
              </a:spcBef>
            </a:pPr>
            <a:r>
              <a:rPr lang="en-US" sz="1700">
                <a:solidFill>
                  <a:srgbClr val="000000"/>
                </a:solidFill>
                <a:latin typeface="Inter"/>
              </a:rPr>
              <a:t>- AI-powered chatbots for personalized support</a:t>
            </a:r>
          </a:p>
          <a:p>
            <a:pPr algn="l">
              <a:lnSpc>
                <a:spcPts val="2873"/>
              </a:lnSpc>
              <a:spcBef>
                <a:spcPct val="0"/>
              </a:spcBef>
            </a:pPr>
            <a:r>
              <a:rPr lang="en-US" sz="1700">
                <a:solidFill>
                  <a:srgbClr val="000000"/>
                </a:solidFill>
                <a:latin typeface="Inter"/>
              </a:rPr>
              <a:t>- Enhancing attendee experience</a:t>
            </a:r>
          </a:p>
        </p:txBody>
      </p:sp>
      <p:sp>
        <p:nvSpPr>
          <p:cNvPr id="32" name="TextBox 32"/>
          <p:cNvSpPr txBox="1"/>
          <p:nvPr/>
        </p:nvSpPr>
        <p:spPr>
          <a:xfrm>
            <a:off x="9815689" y="1820656"/>
            <a:ext cx="6147908" cy="1056258"/>
          </a:xfrm>
          <a:prstGeom prst="rect">
            <a:avLst/>
          </a:prstGeom>
        </p:spPr>
        <p:txBody>
          <a:bodyPr lIns="0" tIns="0" rIns="0" bIns="0" rtlCol="0" anchor="t">
            <a:spAutoFit/>
          </a:bodyPr>
          <a:lstStyle/>
          <a:p>
            <a:pPr algn="just">
              <a:lnSpc>
                <a:spcPts val="2873"/>
              </a:lnSpc>
              <a:spcBef>
                <a:spcPct val="0"/>
              </a:spcBef>
            </a:pPr>
            <a:r>
              <a:rPr lang="en-US" sz="1700">
                <a:solidFill>
                  <a:srgbClr val="000000"/>
                </a:solidFill>
                <a:latin typeface="Inter Bold"/>
              </a:rPr>
              <a:t>Real-time Translation &amp; Captioning</a:t>
            </a:r>
          </a:p>
          <a:p>
            <a:pPr algn="just">
              <a:lnSpc>
                <a:spcPts val="2873"/>
              </a:lnSpc>
              <a:spcBef>
                <a:spcPct val="0"/>
              </a:spcBef>
            </a:pPr>
            <a:r>
              <a:rPr lang="en-US" sz="1700">
                <a:solidFill>
                  <a:srgbClr val="000000"/>
                </a:solidFill>
                <a:latin typeface="Inter"/>
              </a:rPr>
              <a:t>- Enabling global accessibility</a:t>
            </a:r>
          </a:p>
          <a:p>
            <a:pPr algn="just">
              <a:lnSpc>
                <a:spcPts val="2873"/>
              </a:lnSpc>
              <a:spcBef>
                <a:spcPct val="0"/>
              </a:spcBef>
            </a:pPr>
            <a:r>
              <a:rPr lang="en-US" sz="1700">
                <a:solidFill>
                  <a:srgbClr val="000000"/>
                </a:solidFill>
                <a:latin typeface="Inter"/>
              </a:rPr>
              <a:t>- Fostering inclusivity in events</a:t>
            </a:r>
          </a:p>
        </p:txBody>
      </p:sp>
      <p:sp>
        <p:nvSpPr>
          <p:cNvPr id="33" name="TextBox 33"/>
          <p:cNvSpPr txBox="1"/>
          <p:nvPr/>
        </p:nvSpPr>
        <p:spPr>
          <a:xfrm>
            <a:off x="9815689" y="3713846"/>
            <a:ext cx="5517337" cy="1056258"/>
          </a:xfrm>
          <a:prstGeom prst="rect">
            <a:avLst/>
          </a:prstGeom>
        </p:spPr>
        <p:txBody>
          <a:bodyPr lIns="0" tIns="0" rIns="0" bIns="0" rtlCol="0" anchor="t">
            <a:spAutoFit/>
          </a:bodyPr>
          <a:lstStyle/>
          <a:p>
            <a:pPr algn="l">
              <a:lnSpc>
                <a:spcPts val="2873"/>
              </a:lnSpc>
              <a:spcBef>
                <a:spcPct val="0"/>
              </a:spcBef>
            </a:pPr>
            <a:r>
              <a:rPr lang="en-US" sz="1700">
                <a:solidFill>
                  <a:srgbClr val="000000"/>
                </a:solidFill>
                <a:latin typeface="Inter Bold"/>
              </a:rPr>
              <a:t>Blockchain Ticketing</a:t>
            </a:r>
          </a:p>
          <a:p>
            <a:pPr algn="l">
              <a:lnSpc>
                <a:spcPts val="2873"/>
              </a:lnSpc>
              <a:spcBef>
                <a:spcPct val="0"/>
              </a:spcBef>
            </a:pPr>
            <a:r>
              <a:rPr lang="en-US" sz="1700">
                <a:solidFill>
                  <a:srgbClr val="000000"/>
                </a:solidFill>
                <a:latin typeface="Inter"/>
              </a:rPr>
              <a:t>- Secure and transparent transactions</a:t>
            </a:r>
          </a:p>
          <a:p>
            <a:pPr algn="l">
              <a:lnSpc>
                <a:spcPts val="2873"/>
              </a:lnSpc>
              <a:spcBef>
                <a:spcPct val="0"/>
              </a:spcBef>
            </a:pPr>
            <a:r>
              <a:rPr lang="en-US" sz="1700">
                <a:solidFill>
                  <a:srgbClr val="000000"/>
                </a:solidFill>
                <a:latin typeface="Inter"/>
              </a:rPr>
              <a:t>- Building trust in the industry</a:t>
            </a:r>
          </a:p>
        </p:txBody>
      </p:sp>
      <p:sp>
        <p:nvSpPr>
          <p:cNvPr id="34" name="TextBox 34"/>
          <p:cNvSpPr txBox="1"/>
          <p:nvPr/>
        </p:nvSpPr>
        <p:spPr>
          <a:xfrm>
            <a:off x="9872004" y="5886450"/>
            <a:ext cx="6035278" cy="332358"/>
          </a:xfrm>
          <a:prstGeom prst="rect">
            <a:avLst/>
          </a:prstGeom>
        </p:spPr>
        <p:txBody>
          <a:bodyPr lIns="0" tIns="0" rIns="0" bIns="0" rtlCol="0" anchor="t">
            <a:spAutoFit/>
          </a:bodyPr>
          <a:lstStyle/>
          <a:p>
            <a:pPr algn="ctr">
              <a:lnSpc>
                <a:spcPts val="2873"/>
              </a:lnSpc>
              <a:spcBef>
                <a:spcPct val="0"/>
              </a:spcBef>
            </a:pPr>
            <a:r>
              <a:rPr lang="en-US" sz="1700">
                <a:solidFill>
                  <a:srgbClr val="000000"/>
                </a:solidFill>
                <a:latin typeface="Inter Bold"/>
              </a:rPr>
              <a:t>Biometric Authentication</a:t>
            </a:r>
            <a:r>
              <a:rPr lang="en-US" sz="1700">
                <a:solidFill>
                  <a:srgbClr val="000000"/>
                </a:solidFill>
                <a:latin typeface="Inter"/>
              </a:rPr>
              <a:t>: Secure biometric authentication</a:t>
            </a:r>
          </a:p>
        </p:txBody>
      </p:sp>
      <p:sp>
        <p:nvSpPr>
          <p:cNvPr id="35" name="TextBox 35"/>
          <p:cNvSpPr txBox="1"/>
          <p:nvPr/>
        </p:nvSpPr>
        <p:spPr>
          <a:xfrm>
            <a:off x="5679107" y="7539677"/>
            <a:ext cx="6929786" cy="2142108"/>
          </a:xfrm>
          <a:prstGeom prst="rect">
            <a:avLst/>
          </a:prstGeom>
        </p:spPr>
        <p:txBody>
          <a:bodyPr lIns="0" tIns="0" rIns="0" bIns="0" rtlCol="0" anchor="t">
            <a:spAutoFit/>
          </a:bodyPr>
          <a:lstStyle/>
          <a:p>
            <a:pPr algn="l">
              <a:lnSpc>
                <a:spcPts val="2873"/>
              </a:lnSpc>
              <a:spcBef>
                <a:spcPct val="0"/>
              </a:spcBef>
            </a:pPr>
            <a:r>
              <a:rPr lang="en-US" sz="1700">
                <a:solidFill>
                  <a:srgbClr val="000000"/>
                </a:solidFill>
                <a:latin typeface="Inter Bold"/>
              </a:rPr>
              <a:t>Enhanced Engagement Features:</a:t>
            </a:r>
            <a:r>
              <a:rPr lang="en-US" sz="1700">
                <a:solidFill>
                  <a:srgbClr val="000000"/>
                </a:solidFill>
                <a:latin typeface="Inter"/>
              </a:rPr>
              <a:t> Our platform</a:t>
            </a:r>
          </a:p>
          <a:p>
            <a:pPr algn="l">
              <a:lnSpc>
                <a:spcPts val="2873"/>
              </a:lnSpc>
              <a:spcBef>
                <a:spcPct val="0"/>
              </a:spcBef>
            </a:pPr>
            <a:r>
              <a:rPr lang="en-US" sz="1700">
                <a:solidFill>
                  <a:srgbClr val="000000"/>
                </a:solidFill>
                <a:latin typeface="Inter"/>
              </a:rPr>
              <a:t>  offers interactive features like live polling, Q&amp;A   </a:t>
            </a:r>
          </a:p>
          <a:p>
            <a:pPr algn="l">
              <a:lnSpc>
                <a:spcPts val="2873"/>
              </a:lnSpc>
              <a:spcBef>
                <a:spcPct val="0"/>
              </a:spcBef>
            </a:pPr>
            <a:r>
              <a:rPr lang="en-US" sz="1700">
                <a:solidFill>
                  <a:srgbClr val="000000"/>
                </a:solidFill>
                <a:latin typeface="Inter"/>
              </a:rPr>
              <a:t>   and networking opportunities, enabling attendees</a:t>
            </a:r>
          </a:p>
          <a:p>
            <a:pPr algn="l">
              <a:lnSpc>
                <a:spcPts val="2873"/>
              </a:lnSpc>
              <a:spcBef>
                <a:spcPct val="0"/>
              </a:spcBef>
            </a:pPr>
            <a:r>
              <a:rPr lang="en-US" sz="1700">
                <a:solidFill>
                  <a:srgbClr val="000000"/>
                </a:solidFill>
                <a:latin typeface="Inter"/>
              </a:rPr>
              <a:t>   to actively engage with event content</a:t>
            </a:r>
          </a:p>
          <a:p>
            <a:pPr algn="l">
              <a:lnSpc>
                <a:spcPts val="2873"/>
              </a:lnSpc>
              <a:spcBef>
                <a:spcPct val="0"/>
              </a:spcBef>
            </a:pPr>
            <a:r>
              <a:rPr lang="en-US" sz="1700">
                <a:solidFill>
                  <a:srgbClr val="000000"/>
                </a:solidFill>
                <a:latin typeface="Inter"/>
              </a:rPr>
              <a:t>,  fostering meaningful interactions and leaving a   </a:t>
            </a:r>
          </a:p>
          <a:p>
            <a:pPr algn="l">
              <a:lnSpc>
                <a:spcPts val="2873"/>
              </a:lnSpc>
              <a:spcBef>
                <a:spcPct val="0"/>
              </a:spcBef>
            </a:pPr>
            <a:r>
              <a:rPr lang="en-US" sz="1700">
                <a:solidFill>
                  <a:srgbClr val="000000"/>
                </a:solidFill>
                <a:latin typeface="Inter"/>
              </a:rPr>
              <a:t>   lasting impression.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3487" y="2086897"/>
            <a:ext cx="6218139" cy="621813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4D4"/>
            </a:solidFill>
            <a:ln cap="sq">
              <a:noFill/>
              <a:prstDash val="solid"/>
              <a:miter/>
            </a:ln>
          </p:spPr>
          <p:txBody>
            <a:bodyPr/>
            <a:lstStyle/>
            <a:p>
              <a:endParaRPr lang="en-US"/>
            </a:p>
          </p:txBody>
        </p:sp>
        <p:sp>
          <p:nvSpPr>
            <p:cNvPr id="4" name="TextBox 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5" name="Group 5"/>
          <p:cNvGrpSpPr/>
          <p:nvPr/>
        </p:nvGrpSpPr>
        <p:grpSpPr>
          <a:xfrm>
            <a:off x="741219" y="2363976"/>
            <a:ext cx="5685609" cy="5688763"/>
            <a:chOff x="0" y="0"/>
            <a:chExt cx="6489360" cy="6492960"/>
          </a:xfrm>
        </p:grpSpPr>
        <p:sp>
          <p:nvSpPr>
            <p:cNvPr id="6" name="Freeform 6"/>
            <p:cNvSpPr/>
            <p:nvPr/>
          </p:nvSpPr>
          <p:spPr>
            <a:xfrm>
              <a:off x="0" y="0"/>
              <a:ext cx="6489446" cy="6493002"/>
            </a:xfrm>
            <a:custGeom>
              <a:avLst/>
              <a:gdLst/>
              <a:ahLst/>
              <a:cxnLst/>
              <a:rect l="l" t="t" r="r" b="b"/>
              <a:pathLst>
                <a:path w="6489446" h="6493002">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C6488C"/>
            </a:solidFill>
          </p:spPr>
          <p:txBody>
            <a:bodyPr/>
            <a:lstStyle/>
            <a:p>
              <a:endParaRPr lang="en-US"/>
            </a:p>
          </p:txBody>
        </p:sp>
      </p:grpSp>
      <p:grpSp>
        <p:nvGrpSpPr>
          <p:cNvPr id="7" name="Group 7"/>
          <p:cNvGrpSpPr/>
          <p:nvPr/>
        </p:nvGrpSpPr>
        <p:grpSpPr>
          <a:xfrm>
            <a:off x="4680573" y="8052739"/>
            <a:ext cx="1758106" cy="1808838"/>
            <a:chOff x="0" y="0"/>
            <a:chExt cx="2095920" cy="2156400"/>
          </a:xfrm>
        </p:grpSpPr>
        <p:sp>
          <p:nvSpPr>
            <p:cNvPr id="8" name="Freeform 8"/>
            <p:cNvSpPr/>
            <p:nvPr/>
          </p:nvSpPr>
          <p:spPr>
            <a:xfrm>
              <a:off x="0" y="0"/>
              <a:ext cx="2096008" cy="2156460"/>
            </a:xfrm>
            <a:custGeom>
              <a:avLst/>
              <a:gdLst/>
              <a:ahLst/>
              <a:cxnLst/>
              <a:rect l="l" t="t" r="r" b="b"/>
              <a:pathLst>
                <a:path w="2096008" h="2156460">
                  <a:moveTo>
                    <a:pt x="1044194" y="60960"/>
                  </a:moveTo>
                  <a:cubicBezTo>
                    <a:pt x="884174" y="60960"/>
                    <a:pt x="731774" y="99060"/>
                    <a:pt x="594487" y="160020"/>
                  </a:cubicBezTo>
                  <a:cubicBezTo>
                    <a:pt x="198120" y="0"/>
                    <a:pt x="198120" y="0"/>
                    <a:pt x="198120" y="0"/>
                  </a:cubicBezTo>
                  <a:cubicBezTo>
                    <a:pt x="259080" y="419100"/>
                    <a:pt x="259080" y="419100"/>
                    <a:pt x="259080" y="419100"/>
                  </a:cubicBezTo>
                  <a:cubicBezTo>
                    <a:pt x="99060" y="601980"/>
                    <a:pt x="0" y="845820"/>
                    <a:pt x="0" y="1104900"/>
                  </a:cubicBezTo>
                  <a:cubicBezTo>
                    <a:pt x="0" y="1684020"/>
                    <a:pt x="464947" y="2156460"/>
                    <a:pt x="1044194" y="2156460"/>
                  </a:cubicBezTo>
                  <a:cubicBezTo>
                    <a:pt x="1623441" y="2156460"/>
                    <a:pt x="2096008" y="1684020"/>
                    <a:pt x="2096008" y="1104900"/>
                  </a:cubicBezTo>
                  <a:cubicBezTo>
                    <a:pt x="2096008" y="533400"/>
                    <a:pt x="1623441" y="60960"/>
                    <a:pt x="1044194" y="60960"/>
                  </a:cubicBezTo>
                  <a:close/>
                </a:path>
              </a:pathLst>
            </a:custGeom>
            <a:solidFill>
              <a:srgbClr val="C6488C"/>
            </a:solidFill>
          </p:spPr>
          <p:txBody>
            <a:bodyPr/>
            <a:lstStyle/>
            <a:p>
              <a:endParaRPr lang="en-US"/>
            </a:p>
          </p:txBody>
        </p:sp>
      </p:grpSp>
      <p:grpSp>
        <p:nvGrpSpPr>
          <p:cNvPr id="9" name="Group 9"/>
          <p:cNvGrpSpPr/>
          <p:nvPr/>
        </p:nvGrpSpPr>
        <p:grpSpPr>
          <a:xfrm rot="20783928">
            <a:off x="6616735" y="3792871"/>
            <a:ext cx="1991835" cy="1749650"/>
            <a:chOff x="0" y="0"/>
            <a:chExt cx="2374560" cy="2085840"/>
          </a:xfrm>
        </p:grpSpPr>
        <p:sp>
          <p:nvSpPr>
            <p:cNvPr id="10" name="Freeform 10"/>
            <p:cNvSpPr/>
            <p:nvPr/>
          </p:nvSpPr>
          <p:spPr>
            <a:xfrm>
              <a:off x="0" y="0"/>
              <a:ext cx="2374519" cy="2085848"/>
            </a:xfrm>
            <a:custGeom>
              <a:avLst/>
              <a:gdLst/>
              <a:ahLst/>
              <a:cxnLst/>
              <a:rect l="l" t="t" r="r" b="b"/>
              <a:pathLst>
                <a:path w="2374519" h="2085848">
                  <a:moveTo>
                    <a:pt x="1331849" y="0"/>
                  </a:moveTo>
                  <a:cubicBezTo>
                    <a:pt x="936117" y="0"/>
                    <a:pt x="593598" y="213106"/>
                    <a:pt x="410972" y="540512"/>
                  </a:cubicBezTo>
                  <a:cubicBezTo>
                    <a:pt x="0" y="639445"/>
                    <a:pt x="0" y="639445"/>
                    <a:pt x="0" y="639445"/>
                  </a:cubicBezTo>
                  <a:cubicBezTo>
                    <a:pt x="289179" y="943991"/>
                    <a:pt x="289179" y="943991"/>
                    <a:pt x="289179" y="943991"/>
                  </a:cubicBezTo>
                  <a:cubicBezTo>
                    <a:pt x="289179" y="974471"/>
                    <a:pt x="281559" y="1012444"/>
                    <a:pt x="281559" y="1042924"/>
                  </a:cubicBezTo>
                  <a:cubicBezTo>
                    <a:pt x="281559" y="1621536"/>
                    <a:pt x="753364" y="2085848"/>
                    <a:pt x="1331849" y="2085848"/>
                  </a:cubicBezTo>
                  <a:cubicBezTo>
                    <a:pt x="1902714" y="2085848"/>
                    <a:pt x="2374519" y="1621536"/>
                    <a:pt x="2374519" y="1042924"/>
                  </a:cubicBezTo>
                  <a:cubicBezTo>
                    <a:pt x="2374519" y="464312"/>
                    <a:pt x="1902714" y="0"/>
                    <a:pt x="1331849" y="0"/>
                  </a:cubicBezTo>
                  <a:close/>
                </a:path>
              </a:pathLst>
            </a:custGeom>
            <a:solidFill>
              <a:srgbClr val="C6488C"/>
            </a:solidFill>
          </p:spPr>
          <p:txBody>
            <a:bodyPr/>
            <a:lstStyle/>
            <a:p>
              <a:endParaRPr lang="en-US"/>
            </a:p>
          </p:txBody>
        </p:sp>
      </p:grpSp>
      <p:grpSp>
        <p:nvGrpSpPr>
          <p:cNvPr id="11" name="Group 11"/>
          <p:cNvGrpSpPr/>
          <p:nvPr/>
        </p:nvGrpSpPr>
        <p:grpSpPr>
          <a:xfrm rot="-464273">
            <a:off x="5668386" y="1659109"/>
            <a:ext cx="1991835" cy="1750254"/>
            <a:chOff x="0" y="0"/>
            <a:chExt cx="2374560" cy="2086560"/>
          </a:xfrm>
        </p:grpSpPr>
        <p:sp>
          <p:nvSpPr>
            <p:cNvPr id="12" name="Freeform 12"/>
            <p:cNvSpPr/>
            <p:nvPr/>
          </p:nvSpPr>
          <p:spPr>
            <a:xfrm>
              <a:off x="0" y="0"/>
              <a:ext cx="2374519" cy="2086610"/>
            </a:xfrm>
            <a:custGeom>
              <a:avLst/>
              <a:gdLst/>
              <a:ahLst/>
              <a:cxnLst/>
              <a:rect l="l" t="t" r="r" b="b"/>
              <a:pathLst>
                <a:path w="2374519" h="2086610">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solidFill>
              <a:srgbClr val="C6488C"/>
            </a:solidFill>
          </p:spPr>
          <p:txBody>
            <a:bodyPr/>
            <a:lstStyle/>
            <a:p>
              <a:endParaRPr lang="en-US"/>
            </a:p>
          </p:txBody>
        </p:sp>
      </p:grpSp>
      <p:grpSp>
        <p:nvGrpSpPr>
          <p:cNvPr id="13" name="Group 13"/>
          <p:cNvGrpSpPr/>
          <p:nvPr/>
        </p:nvGrpSpPr>
        <p:grpSpPr>
          <a:xfrm>
            <a:off x="3789071" y="289534"/>
            <a:ext cx="1758106" cy="1797363"/>
            <a:chOff x="0" y="0"/>
            <a:chExt cx="2095920" cy="2142720"/>
          </a:xfrm>
        </p:grpSpPr>
        <p:sp>
          <p:nvSpPr>
            <p:cNvPr id="14" name="Freeform 14"/>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solidFill>
              <a:srgbClr val="C6488C"/>
            </a:solidFill>
          </p:spPr>
          <p:txBody>
            <a:bodyPr/>
            <a:lstStyle/>
            <a:p>
              <a:endParaRPr lang="en-US"/>
            </a:p>
          </p:txBody>
        </p:sp>
      </p:grpSp>
      <p:sp>
        <p:nvSpPr>
          <p:cNvPr id="15" name="Freeform 15"/>
          <p:cNvSpPr/>
          <p:nvPr/>
        </p:nvSpPr>
        <p:spPr>
          <a:xfrm>
            <a:off x="2943643" y="3063006"/>
            <a:ext cx="1555883" cy="1287140"/>
          </a:xfrm>
          <a:custGeom>
            <a:avLst/>
            <a:gdLst/>
            <a:ahLst/>
            <a:cxnLst/>
            <a:rect l="l" t="t" r="r" b="b"/>
            <a:pathLst>
              <a:path w="1555883" h="1287140">
                <a:moveTo>
                  <a:pt x="0" y="0"/>
                </a:moveTo>
                <a:lnTo>
                  <a:pt x="1555883" y="0"/>
                </a:lnTo>
                <a:lnTo>
                  <a:pt x="1555883" y="1287139"/>
                </a:lnTo>
                <a:lnTo>
                  <a:pt x="0" y="12871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TextBox 16"/>
          <p:cNvSpPr txBox="1"/>
          <p:nvPr/>
        </p:nvSpPr>
        <p:spPr>
          <a:xfrm>
            <a:off x="928648" y="4818412"/>
            <a:ext cx="5310749" cy="1724025"/>
          </a:xfrm>
          <a:prstGeom prst="rect">
            <a:avLst/>
          </a:prstGeom>
        </p:spPr>
        <p:txBody>
          <a:bodyPr lIns="0" tIns="0" rIns="0" bIns="0" rtlCol="0" anchor="t">
            <a:spAutoFit/>
          </a:bodyPr>
          <a:lstStyle/>
          <a:p>
            <a:pPr algn="ctr">
              <a:lnSpc>
                <a:spcPts val="6809"/>
              </a:lnSpc>
            </a:pPr>
            <a:r>
              <a:rPr lang="en-US" sz="5674">
                <a:solidFill>
                  <a:srgbClr val="A63D8D"/>
                </a:solidFill>
                <a:latin typeface="Inter Bold"/>
              </a:rPr>
              <a:t>Disruptive</a:t>
            </a:r>
          </a:p>
          <a:p>
            <a:pPr marL="0" lvl="0" indent="0" algn="ctr">
              <a:lnSpc>
                <a:spcPts val="6809"/>
              </a:lnSpc>
              <a:spcBef>
                <a:spcPct val="0"/>
              </a:spcBef>
            </a:pPr>
            <a:r>
              <a:rPr lang="en-US" sz="5674">
                <a:solidFill>
                  <a:srgbClr val="A63D8D"/>
                </a:solidFill>
                <a:latin typeface="Inter Bold"/>
              </a:rPr>
              <a:t>Innovation</a:t>
            </a:r>
          </a:p>
        </p:txBody>
      </p:sp>
      <p:grpSp>
        <p:nvGrpSpPr>
          <p:cNvPr id="17" name="Group 17"/>
          <p:cNvGrpSpPr/>
          <p:nvPr/>
        </p:nvGrpSpPr>
        <p:grpSpPr>
          <a:xfrm>
            <a:off x="4439185" y="7594862"/>
            <a:ext cx="457877" cy="45787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3D8D"/>
            </a:solidFill>
            <a:ln w="38100" cap="sq">
              <a:solidFill>
                <a:srgbClr val="FFFFFF"/>
              </a:solidFill>
              <a:prstDash val="solid"/>
              <a:miter/>
            </a:ln>
          </p:spPr>
          <p:txBody>
            <a:bodyPr/>
            <a:lstStyle/>
            <a:p>
              <a:endParaRPr lang="en-US"/>
            </a:p>
          </p:txBody>
        </p:sp>
        <p:sp>
          <p:nvSpPr>
            <p:cNvPr id="19" name="TextBox 1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0" name="Group 20"/>
          <p:cNvGrpSpPr/>
          <p:nvPr/>
        </p:nvGrpSpPr>
        <p:grpSpPr>
          <a:xfrm>
            <a:off x="5895464" y="6084560"/>
            <a:ext cx="457877" cy="45787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3D8D"/>
            </a:solidFill>
            <a:ln w="38100" cap="sq">
              <a:solidFill>
                <a:srgbClr val="FFFFFF"/>
              </a:solidFill>
              <a:prstDash val="solid"/>
              <a:miter/>
            </a:ln>
          </p:spPr>
          <p:txBody>
            <a:bodyPr/>
            <a:lstStyle/>
            <a:p>
              <a:endParaRPr lang="en-US"/>
            </a:p>
          </p:txBody>
        </p:sp>
        <p:sp>
          <p:nvSpPr>
            <p:cNvPr id="22" name="TextBox 2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3" name="Group 23"/>
          <p:cNvGrpSpPr/>
          <p:nvPr/>
        </p:nvGrpSpPr>
        <p:grpSpPr>
          <a:xfrm>
            <a:off x="6054450" y="4327765"/>
            <a:ext cx="457877" cy="45787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3D8D"/>
            </a:solidFill>
            <a:ln w="38100" cap="sq">
              <a:solidFill>
                <a:srgbClr val="FFFFFF"/>
              </a:solidFill>
              <a:prstDash val="solid"/>
              <a:miter/>
            </a:ln>
          </p:spPr>
          <p:txBody>
            <a:bodyPr/>
            <a:lstStyle/>
            <a:p>
              <a:endParaRPr lang="en-US"/>
            </a:p>
          </p:txBody>
        </p:sp>
        <p:sp>
          <p:nvSpPr>
            <p:cNvPr id="25" name="TextBox 2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6" name="Group 26"/>
          <p:cNvGrpSpPr/>
          <p:nvPr/>
        </p:nvGrpSpPr>
        <p:grpSpPr>
          <a:xfrm>
            <a:off x="5276988" y="2874577"/>
            <a:ext cx="457877" cy="45787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3D8D"/>
            </a:solidFill>
            <a:ln w="38100" cap="sq">
              <a:solidFill>
                <a:srgbClr val="FFFFFF"/>
              </a:solidFill>
              <a:prstDash val="solid"/>
              <a:miter/>
            </a:ln>
          </p:spPr>
          <p:txBody>
            <a:bodyPr/>
            <a:lstStyle/>
            <a:p>
              <a:endParaRPr lang="en-US"/>
            </a:p>
          </p:txBody>
        </p:sp>
        <p:sp>
          <p:nvSpPr>
            <p:cNvPr id="28" name="TextBox 28"/>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29" name="TextBox 29"/>
          <p:cNvSpPr txBox="1"/>
          <p:nvPr/>
        </p:nvSpPr>
        <p:spPr>
          <a:xfrm>
            <a:off x="4007707" y="729360"/>
            <a:ext cx="1320833" cy="969427"/>
          </a:xfrm>
          <a:prstGeom prst="rect">
            <a:avLst/>
          </a:prstGeom>
        </p:spPr>
        <p:txBody>
          <a:bodyPr lIns="0" tIns="0" rIns="0" bIns="0" rtlCol="0" anchor="t">
            <a:spAutoFit/>
          </a:bodyPr>
          <a:lstStyle/>
          <a:p>
            <a:pPr algn="ctr">
              <a:lnSpc>
                <a:spcPts val="7938"/>
              </a:lnSpc>
            </a:pPr>
            <a:r>
              <a:rPr lang="en-US" sz="5670">
                <a:solidFill>
                  <a:srgbClr val="FFFFFF"/>
                </a:solidFill>
                <a:latin typeface="Montserrat Bold"/>
              </a:rPr>
              <a:t>01</a:t>
            </a:r>
          </a:p>
        </p:txBody>
      </p:sp>
      <p:sp>
        <p:nvSpPr>
          <p:cNvPr id="30" name="TextBox 30"/>
          <p:cNvSpPr txBox="1"/>
          <p:nvPr/>
        </p:nvSpPr>
        <p:spPr>
          <a:xfrm>
            <a:off x="5691939" y="298849"/>
            <a:ext cx="10604851" cy="1054100"/>
          </a:xfrm>
          <a:prstGeom prst="rect">
            <a:avLst/>
          </a:prstGeom>
        </p:spPr>
        <p:txBody>
          <a:bodyPr lIns="0" tIns="0" rIns="0" bIns="0" rtlCol="0" anchor="t">
            <a:spAutoFit/>
          </a:bodyPr>
          <a:lstStyle/>
          <a:p>
            <a:pPr algn="l">
              <a:lnSpc>
                <a:spcPts val="2800"/>
              </a:lnSpc>
            </a:pPr>
            <a:r>
              <a:rPr lang="en-US" sz="2000" dirty="0">
                <a:solidFill>
                  <a:srgbClr val="101010"/>
                </a:solidFill>
                <a:latin typeface="Inter Bold"/>
              </a:rPr>
              <a:t>AI-based Solutions </a:t>
            </a:r>
          </a:p>
          <a:p>
            <a:pPr algn="l">
              <a:lnSpc>
                <a:spcPts val="2800"/>
              </a:lnSpc>
            </a:pPr>
            <a:r>
              <a:rPr lang="en-US" sz="2000" dirty="0">
                <a:solidFill>
                  <a:srgbClr val="101010"/>
                </a:solidFill>
                <a:latin typeface="Inter"/>
              </a:rPr>
              <a:t>- personalized recommendations for attendees</a:t>
            </a:r>
          </a:p>
          <a:p>
            <a:pPr marL="0" lvl="0" indent="0" algn="l">
              <a:lnSpc>
                <a:spcPts val="2800"/>
              </a:lnSpc>
              <a:spcBef>
                <a:spcPct val="0"/>
              </a:spcBef>
            </a:pPr>
            <a:r>
              <a:rPr lang="en-US" sz="2000" dirty="0">
                <a:solidFill>
                  <a:srgbClr val="101010"/>
                </a:solidFill>
                <a:latin typeface="Inter"/>
              </a:rPr>
              <a:t>- AI-supported workflows to streamline events  end-to-end processes for organizers </a:t>
            </a:r>
          </a:p>
        </p:txBody>
      </p:sp>
      <p:sp>
        <p:nvSpPr>
          <p:cNvPr id="31" name="TextBox 31"/>
          <p:cNvSpPr txBox="1"/>
          <p:nvPr/>
        </p:nvSpPr>
        <p:spPr>
          <a:xfrm>
            <a:off x="8794985" y="3805289"/>
            <a:ext cx="8512687" cy="2111177"/>
          </a:xfrm>
          <a:prstGeom prst="rect">
            <a:avLst/>
          </a:prstGeom>
        </p:spPr>
        <p:txBody>
          <a:bodyPr lIns="0" tIns="0" rIns="0" bIns="0" rtlCol="0" anchor="t">
            <a:spAutoFit/>
          </a:bodyPr>
          <a:lstStyle/>
          <a:p>
            <a:pPr marL="0" lvl="0" indent="0" algn="l">
              <a:lnSpc>
                <a:spcPts val="2800"/>
              </a:lnSpc>
              <a:spcBef>
                <a:spcPct val="0"/>
              </a:spcBef>
            </a:pPr>
            <a:r>
              <a:rPr lang="en-US" sz="2000" u="none" strike="noStrike" dirty="0">
                <a:solidFill>
                  <a:srgbClr val="101010"/>
                </a:solidFill>
                <a:latin typeface="Inter Bold"/>
              </a:rPr>
              <a:t>Metaverse Event Experiences</a:t>
            </a:r>
          </a:p>
          <a:p>
            <a:pPr marL="0" lvl="0" indent="0" algn="l">
              <a:lnSpc>
                <a:spcPts val="2800"/>
              </a:lnSpc>
              <a:spcBef>
                <a:spcPct val="0"/>
              </a:spcBef>
            </a:pPr>
            <a:r>
              <a:rPr lang="en-US" sz="2000" u="none" strike="noStrike" dirty="0">
                <a:solidFill>
                  <a:srgbClr val="101010"/>
                </a:solidFill>
                <a:latin typeface="Inter"/>
              </a:rPr>
              <a:t>Exploring virtual event hosting. </a:t>
            </a:r>
            <a:r>
              <a:rPr lang="en-US" sz="2000" u="none" strike="noStrike" dirty="0" err="1">
                <a:solidFill>
                  <a:srgbClr val="101010"/>
                </a:solidFill>
                <a:latin typeface="Inter"/>
              </a:rPr>
              <a:t>E.g</a:t>
            </a:r>
            <a:r>
              <a:rPr lang="en-US" sz="2000" u="none" strike="noStrike" dirty="0">
                <a:solidFill>
                  <a:srgbClr val="101010"/>
                </a:solidFill>
                <a:latin typeface="Inter"/>
              </a:rPr>
              <a:t> host Metaverse party/ fashion show for a fashion line launches by big brands who are active in Metaverse like H&amp;M</a:t>
            </a:r>
          </a:p>
          <a:p>
            <a:pPr marL="0" lvl="0" indent="0" algn="l">
              <a:lnSpc>
                <a:spcPts val="2800"/>
              </a:lnSpc>
              <a:spcBef>
                <a:spcPct val="0"/>
              </a:spcBef>
            </a:pPr>
            <a:endParaRPr lang="en-US" sz="2000" u="none" strike="noStrike" dirty="0">
              <a:solidFill>
                <a:srgbClr val="101010"/>
              </a:solidFill>
              <a:latin typeface="Inter"/>
            </a:endParaRPr>
          </a:p>
          <a:p>
            <a:pPr marL="0" lvl="0" indent="0" algn="l">
              <a:lnSpc>
                <a:spcPts val="2800"/>
              </a:lnSpc>
              <a:spcBef>
                <a:spcPct val="0"/>
              </a:spcBef>
            </a:pPr>
            <a:endParaRPr lang="en-US" sz="2000" u="none" strike="noStrike" dirty="0">
              <a:solidFill>
                <a:srgbClr val="101010"/>
              </a:solidFill>
              <a:latin typeface="Inter"/>
            </a:endParaRPr>
          </a:p>
        </p:txBody>
      </p:sp>
      <p:sp>
        <p:nvSpPr>
          <p:cNvPr id="32" name="TextBox 32"/>
          <p:cNvSpPr txBox="1"/>
          <p:nvPr/>
        </p:nvSpPr>
        <p:spPr>
          <a:xfrm>
            <a:off x="8508467" y="5995191"/>
            <a:ext cx="8565839" cy="2101652"/>
          </a:xfrm>
          <a:prstGeom prst="rect">
            <a:avLst/>
          </a:prstGeom>
        </p:spPr>
        <p:txBody>
          <a:bodyPr lIns="0" tIns="0" rIns="0" bIns="0" rtlCol="0" anchor="t">
            <a:spAutoFit/>
          </a:bodyPr>
          <a:lstStyle/>
          <a:p>
            <a:pPr algn="l">
              <a:lnSpc>
                <a:spcPts val="2799"/>
              </a:lnSpc>
            </a:pPr>
            <a:r>
              <a:rPr lang="en-US" sz="1999" dirty="0">
                <a:solidFill>
                  <a:srgbClr val="101010"/>
                </a:solidFill>
                <a:latin typeface="Inter Bold"/>
              </a:rPr>
              <a:t>Sustainability and Carbon Footprint Tracking</a:t>
            </a:r>
            <a:r>
              <a:rPr lang="en-US" sz="1999" dirty="0">
                <a:solidFill>
                  <a:srgbClr val="101010"/>
                </a:solidFill>
                <a:latin typeface="Inter"/>
              </a:rPr>
              <a:t>:</a:t>
            </a:r>
          </a:p>
          <a:p>
            <a:pPr marL="431799" lvl="1" indent="-215899" algn="l">
              <a:lnSpc>
                <a:spcPts val="2799"/>
              </a:lnSpc>
              <a:buFont typeface="Arial"/>
              <a:buChar char="•"/>
            </a:pPr>
            <a:r>
              <a:rPr lang="en-US" sz="1999" dirty="0">
                <a:solidFill>
                  <a:srgbClr val="101010"/>
                </a:solidFill>
                <a:latin typeface="Inter"/>
              </a:rPr>
              <a:t>Tools for tracking and offsetting in person events carbon footprints associated with event attendance.</a:t>
            </a:r>
          </a:p>
          <a:p>
            <a:pPr marL="431799" lvl="1" indent="-215899" algn="l">
              <a:lnSpc>
                <a:spcPts val="2799"/>
              </a:lnSpc>
              <a:buFont typeface="Arial"/>
              <a:buChar char="•"/>
            </a:pPr>
            <a:r>
              <a:rPr lang="en-US" sz="1999" dirty="0">
                <a:solidFill>
                  <a:srgbClr val="101010"/>
                </a:solidFill>
                <a:latin typeface="Inter"/>
              </a:rPr>
              <a:t>Integration with sustainable transportation and accommodation options.</a:t>
            </a:r>
          </a:p>
          <a:p>
            <a:pPr marL="0" lvl="0" indent="0" algn="l">
              <a:lnSpc>
                <a:spcPts val="2799"/>
              </a:lnSpc>
              <a:spcBef>
                <a:spcPct val="0"/>
              </a:spcBef>
            </a:pPr>
            <a:endParaRPr lang="en-US" sz="1999" dirty="0">
              <a:solidFill>
                <a:srgbClr val="101010"/>
              </a:solidFill>
              <a:latin typeface="Inter"/>
            </a:endParaRPr>
          </a:p>
        </p:txBody>
      </p:sp>
      <p:sp>
        <p:nvSpPr>
          <p:cNvPr id="33" name="TextBox 33"/>
          <p:cNvSpPr txBox="1"/>
          <p:nvPr/>
        </p:nvSpPr>
        <p:spPr>
          <a:xfrm>
            <a:off x="6641976" y="8289107"/>
            <a:ext cx="10665696" cy="2111375"/>
          </a:xfrm>
          <a:prstGeom prst="rect">
            <a:avLst/>
          </a:prstGeom>
        </p:spPr>
        <p:txBody>
          <a:bodyPr lIns="0" tIns="0" rIns="0" bIns="0" rtlCol="0" anchor="t">
            <a:spAutoFit/>
          </a:bodyPr>
          <a:lstStyle/>
          <a:p>
            <a:pPr marL="0" lvl="0" indent="0" algn="l">
              <a:lnSpc>
                <a:spcPts val="2800"/>
              </a:lnSpc>
              <a:spcBef>
                <a:spcPct val="0"/>
              </a:spcBef>
            </a:pPr>
            <a:r>
              <a:rPr lang="en-US" sz="2000" dirty="0">
                <a:solidFill>
                  <a:srgbClr val="101010"/>
                </a:solidFill>
                <a:latin typeface="Inter"/>
              </a:rPr>
              <a:t> </a:t>
            </a:r>
            <a:r>
              <a:rPr lang="en-US" sz="2000" u="none" strike="noStrike" dirty="0">
                <a:solidFill>
                  <a:srgbClr val="101010"/>
                </a:solidFill>
                <a:latin typeface="Inter Bold"/>
              </a:rPr>
              <a:t>Social Media management and analytics</a:t>
            </a:r>
            <a:r>
              <a:rPr lang="en-US" sz="2000" u="none" strike="noStrike" dirty="0">
                <a:solidFill>
                  <a:srgbClr val="101010"/>
                </a:solidFill>
                <a:latin typeface="Inter"/>
              </a:rPr>
              <a:t> </a:t>
            </a:r>
          </a:p>
          <a:p>
            <a:pPr marL="0" lvl="0" indent="0" algn="l">
              <a:lnSpc>
                <a:spcPts val="2800"/>
              </a:lnSpc>
              <a:spcBef>
                <a:spcPct val="0"/>
              </a:spcBef>
            </a:pPr>
            <a:r>
              <a:rPr lang="en-US" sz="2000" u="none" strike="noStrike" dirty="0">
                <a:solidFill>
                  <a:srgbClr val="101010"/>
                </a:solidFill>
                <a:latin typeface="Inter"/>
              </a:rPr>
              <a:t>- Integrated all social media accounts for your organization on </a:t>
            </a:r>
            <a:r>
              <a:rPr lang="en-US" sz="2000" u="none" strike="noStrike" dirty="0" err="1">
                <a:solidFill>
                  <a:srgbClr val="101010"/>
                </a:solidFill>
                <a:latin typeface="Inter"/>
              </a:rPr>
              <a:t>Eventopia</a:t>
            </a:r>
            <a:r>
              <a:rPr lang="en-US" sz="2000" u="none" strike="noStrike" dirty="0">
                <a:solidFill>
                  <a:srgbClr val="101010"/>
                </a:solidFill>
                <a:latin typeface="Inter"/>
              </a:rPr>
              <a:t>, to have a centralized platform to review notifications, manage profiles, respond, and track engagement supported by AI-generated reports and dashboards</a:t>
            </a:r>
          </a:p>
          <a:p>
            <a:pPr marL="0" lvl="0" indent="0" algn="l">
              <a:lnSpc>
                <a:spcPts val="2800"/>
              </a:lnSpc>
              <a:spcBef>
                <a:spcPct val="0"/>
              </a:spcBef>
            </a:pPr>
            <a:r>
              <a:rPr lang="en-US" sz="2000" u="none" strike="noStrike" dirty="0">
                <a:solidFill>
                  <a:srgbClr val="101010"/>
                </a:solidFill>
                <a:latin typeface="Inter"/>
              </a:rPr>
              <a:t>-AI-generated recommendation and strategies for promoting and making events go viral </a:t>
            </a:r>
          </a:p>
          <a:p>
            <a:pPr marL="0" lvl="0" indent="0" algn="l">
              <a:lnSpc>
                <a:spcPts val="2800"/>
              </a:lnSpc>
              <a:spcBef>
                <a:spcPct val="0"/>
              </a:spcBef>
            </a:pPr>
            <a:endParaRPr lang="en-US" sz="2000" u="none" strike="noStrike" dirty="0">
              <a:solidFill>
                <a:srgbClr val="101010"/>
              </a:solidFill>
              <a:latin typeface="Inter"/>
            </a:endParaRPr>
          </a:p>
        </p:txBody>
      </p:sp>
      <p:sp>
        <p:nvSpPr>
          <p:cNvPr id="34" name="TextBox 34"/>
          <p:cNvSpPr txBox="1"/>
          <p:nvPr/>
        </p:nvSpPr>
        <p:spPr>
          <a:xfrm>
            <a:off x="6124402" y="1972597"/>
            <a:ext cx="1320833" cy="969427"/>
          </a:xfrm>
          <a:prstGeom prst="rect">
            <a:avLst/>
          </a:prstGeom>
        </p:spPr>
        <p:txBody>
          <a:bodyPr lIns="0" tIns="0" rIns="0" bIns="0" rtlCol="0" anchor="t">
            <a:spAutoFit/>
          </a:bodyPr>
          <a:lstStyle/>
          <a:p>
            <a:pPr algn="ctr">
              <a:lnSpc>
                <a:spcPts val="7938"/>
              </a:lnSpc>
            </a:pPr>
            <a:r>
              <a:rPr lang="en-US" sz="5670">
                <a:solidFill>
                  <a:srgbClr val="FFFFFF"/>
                </a:solidFill>
                <a:latin typeface="Montserrat Bold"/>
              </a:rPr>
              <a:t>02</a:t>
            </a:r>
          </a:p>
        </p:txBody>
      </p:sp>
      <p:sp>
        <p:nvSpPr>
          <p:cNvPr id="35" name="TextBox 35"/>
          <p:cNvSpPr txBox="1"/>
          <p:nvPr/>
        </p:nvSpPr>
        <p:spPr>
          <a:xfrm>
            <a:off x="7108564" y="5878556"/>
            <a:ext cx="1320833" cy="969427"/>
          </a:xfrm>
          <a:prstGeom prst="rect">
            <a:avLst/>
          </a:prstGeom>
        </p:spPr>
        <p:txBody>
          <a:bodyPr lIns="0" tIns="0" rIns="0" bIns="0" rtlCol="0" anchor="t">
            <a:spAutoFit/>
          </a:bodyPr>
          <a:lstStyle/>
          <a:p>
            <a:pPr algn="ctr">
              <a:lnSpc>
                <a:spcPts val="7938"/>
              </a:lnSpc>
            </a:pPr>
            <a:r>
              <a:rPr lang="en-US" sz="5670">
                <a:solidFill>
                  <a:srgbClr val="FFFFFF"/>
                </a:solidFill>
                <a:latin typeface="Montserrat Bold"/>
              </a:rPr>
              <a:t>03</a:t>
            </a:r>
          </a:p>
        </p:txBody>
      </p:sp>
      <p:grpSp>
        <p:nvGrpSpPr>
          <p:cNvPr id="36" name="Group 36"/>
          <p:cNvGrpSpPr/>
          <p:nvPr/>
        </p:nvGrpSpPr>
        <p:grpSpPr>
          <a:xfrm>
            <a:off x="3598477" y="2169905"/>
            <a:ext cx="457877" cy="457877"/>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3D8D"/>
            </a:solidFill>
            <a:ln w="38100" cap="sq">
              <a:solidFill>
                <a:srgbClr val="FFFFFF"/>
              </a:solidFill>
              <a:prstDash val="solid"/>
              <a:miter/>
            </a:ln>
          </p:spPr>
          <p:txBody>
            <a:bodyPr/>
            <a:lstStyle/>
            <a:p>
              <a:endParaRPr lang="en-US"/>
            </a:p>
          </p:txBody>
        </p:sp>
        <p:sp>
          <p:nvSpPr>
            <p:cNvPr id="38" name="TextBox 38"/>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9" name="TextBox 39"/>
          <p:cNvSpPr txBox="1"/>
          <p:nvPr/>
        </p:nvSpPr>
        <p:spPr>
          <a:xfrm>
            <a:off x="4908821" y="8415379"/>
            <a:ext cx="1320833" cy="969259"/>
          </a:xfrm>
          <a:prstGeom prst="rect">
            <a:avLst/>
          </a:prstGeom>
        </p:spPr>
        <p:txBody>
          <a:bodyPr lIns="0" tIns="0" rIns="0" bIns="0" rtlCol="0" anchor="t">
            <a:spAutoFit/>
          </a:bodyPr>
          <a:lstStyle/>
          <a:p>
            <a:pPr algn="ctr">
              <a:lnSpc>
                <a:spcPts val="7938"/>
              </a:lnSpc>
            </a:pPr>
            <a:r>
              <a:rPr lang="en-US" sz="5670">
                <a:solidFill>
                  <a:srgbClr val="FFFFFF"/>
                </a:solidFill>
                <a:latin typeface="Montserrat Bold"/>
              </a:rPr>
              <a:t>05</a:t>
            </a:r>
          </a:p>
        </p:txBody>
      </p:sp>
      <p:grpSp>
        <p:nvGrpSpPr>
          <p:cNvPr id="40" name="Group 40"/>
          <p:cNvGrpSpPr/>
          <p:nvPr/>
        </p:nvGrpSpPr>
        <p:grpSpPr>
          <a:xfrm rot="20080962">
            <a:off x="6539128" y="6065915"/>
            <a:ext cx="1758106" cy="1808838"/>
            <a:chOff x="0" y="0"/>
            <a:chExt cx="2095920" cy="2156400"/>
          </a:xfrm>
        </p:grpSpPr>
        <p:sp>
          <p:nvSpPr>
            <p:cNvPr id="41" name="Freeform 41"/>
            <p:cNvSpPr/>
            <p:nvPr/>
          </p:nvSpPr>
          <p:spPr>
            <a:xfrm>
              <a:off x="0" y="0"/>
              <a:ext cx="2096008" cy="2156460"/>
            </a:xfrm>
            <a:custGeom>
              <a:avLst/>
              <a:gdLst/>
              <a:ahLst/>
              <a:cxnLst/>
              <a:rect l="l" t="t" r="r" b="b"/>
              <a:pathLst>
                <a:path w="2096008" h="2156460">
                  <a:moveTo>
                    <a:pt x="1044194" y="60960"/>
                  </a:moveTo>
                  <a:cubicBezTo>
                    <a:pt x="884174" y="60960"/>
                    <a:pt x="731774" y="99060"/>
                    <a:pt x="594487" y="160020"/>
                  </a:cubicBezTo>
                  <a:cubicBezTo>
                    <a:pt x="198120" y="0"/>
                    <a:pt x="198120" y="0"/>
                    <a:pt x="198120" y="0"/>
                  </a:cubicBezTo>
                  <a:cubicBezTo>
                    <a:pt x="259080" y="419100"/>
                    <a:pt x="259080" y="419100"/>
                    <a:pt x="259080" y="419100"/>
                  </a:cubicBezTo>
                  <a:cubicBezTo>
                    <a:pt x="99060" y="601980"/>
                    <a:pt x="0" y="845820"/>
                    <a:pt x="0" y="1104900"/>
                  </a:cubicBezTo>
                  <a:cubicBezTo>
                    <a:pt x="0" y="1684020"/>
                    <a:pt x="464947" y="2156460"/>
                    <a:pt x="1044194" y="2156460"/>
                  </a:cubicBezTo>
                  <a:cubicBezTo>
                    <a:pt x="1623441" y="2156460"/>
                    <a:pt x="2096008" y="1684020"/>
                    <a:pt x="2096008" y="1104900"/>
                  </a:cubicBezTo>
                  <a:cubicBezTo>
                    <a:pt x="2096008" y="533400"/>
                    <a:pt x="1623441" y="60960"/>
                    <a:pt x="1044194" y="60960"/>
                  </a:cubicBezTo>
                  <a:close/>
                </a:path>
              </a:pathLst>
            </a:custGeom>
            <a:solidFill>
              <a:srgbClr val="C6488C"/>
            </a:solidFill>
          </p:spPr>
          <p:txBody>
            <a:bodyPr/>
            <a:lstStyle/>
            <a:p>
              <a:endParaRPr lang="en-US" dirty="0"/>
            </a:p>
          </p:txBody>
        </p:sp>
      </p:grpSp>
      <p:sp>
        <p:nvSpPr>
          <p:cNvPr id="42" name="TextBox 42"/>
          <p:cNvSpPr txBox="1"/>
          <p:nvPr/>
        </p:nvSpPr>
        <p:spPr>
          <a:xfrm>
            <a:off x="6760279" y="6428019"/>
            <a:ext cx="1320833" cy="969427"/>
          </a:xfrm>
          <a:prstGeom prst="rect">
            <a:avLst/>
          </a:prstGeom>
        </p:spPr>
        <p:txBody>
          <a:bodyPr lIns="0" tIns="0" rIns="0" bIns="0" rtlCol="0" anchor="t">
            <a:spAutoFit/>
          </a:bodyPr>
          <a:lstStyle/>
          <a:p>
            <a:pPr algn="ctr">
              <a:lnSpc>
                <a:spcPts val="7938"/>
              </a:lnSpc>
            </a:pPr>
            <a:r>
              <a:rPr lang="en-US" sz="5670" dirty="0">
                <a:solidFill>
                  <a:srgbClr val="FFFFFF"/>
                </a:solidFill>
                <a:latin typeface="Montserrat Bold"/>
              </a:rPr>
              <a:t>04</a:t>
            </a:r>
          </a:p>
        </p:txBody>
      </p:sp>
      <p:sp>
        <p:nvSpPr>
          <p:cNvPr id="43" name="TextBox 43"/>
          <p:cNvSpPr txBox="1"/>
          <p:nvPr/>
        </p:nvSpPr>
        <p:spPr>
          <a:xfrm>
            <a:off x="7096540" y="4099972"/>
            <a:ext cx="1320833" cy="969259"/>
          </a:xfrm>
          <a:prstGeom prst="rect">
            <a:avLst/>
          </a:prstGeom>
        </p:spPr>
        <p:txBody>
          <a:bodyPr lIns="0" tIns="0" rIns="0" bIns="0" rtlCol="0" anchor="t">
            <a:spAutoFit/>
          </a:bodyPr>
          <a:lstStyle/>
          <a:p>
            <a:pPr algn="ctr">
              <a:lnSpc>
                <a:spcPts val="7938"/>
              </a:lnSpc>
            </a:pPr>
            <a:r>
              <a:rPr lang="en-US" sz="5670" dirty="0">
                <a:solidFill>
                  <a:srgbClr val="FFFFFF"/>
                </a:solidFill>
                <a:latin typeface="Montserrat Bold"/>
              </a:rPr>
              <a:t>03</a:t>
            </a:r>
          </a:p>
        </p:txBody>
      </p:sp>
      <p:sp>
        <p:nvSpPr>
          <p:cNvPr id="44" name="TextBox 44"/>
          <p:cNvSpPr txBox="1"/>
          <p:nvPr/>
        </p:nvSpPr>
        <p:spPr>
          <a:xfrm>
            <a:off x="7873817" y="1844222"/>
            <a:ext cx="9942549" cy="1396762"/>
          </a:xfrm>
          <a:prstGeom prst="rect">
            <a:avLst/>
          </a:prstGeom>
        </p:spPr>
        <p:txBody>
          <a:bodyPr lIns="0" tIns="0" rIns="0" bIns="0" rtlCol="0" anchor="t">
            <a:spAutoFit/>
          </a:bodyPr>
          <a:lstStyle/>
          <a:p>
            <a:pPr marL="0" lvl="0" indent="0" algn="l">
              <a:lnSpc>
                <a:spcPts val="2799"/>
              </a:lnSpc>
              <a:spcBef>
                <a:spcPct val="0"/>
              </a:spcBef>
            </a:pPr>
            <a:r>
              <a:rPr lang="en-US" sz="1999" u="none" strike="noStrike" dirty="0">
                <a:solidFill>
                  <a:srgbClr val="101010"/>
                </a:solidFill>
                <a:latin typeface="Inter Bold"/>
              </a:rPr>
              <a:t>AR/VR Experiences</a:t>
            </a:r>
          </a:p>
          <a:p>
            <a:pPr marL="0" lvl="0" indent="0" algn="l">
              <a:lnSpc>
                <a:spcPts val="2799"/>
              </a:lnSpc>
              <a:spcBef>
                <a:spcPct val="0"/>
              </a:spcBef>
            </a:pPr>
            <a:r>
              <a:rPr lang="en-US" sz="1999" u="none" strike="noStrike" dirty="0">
                <a:solidFill>
                  <a:srgbClr val="101010"/>
                </a:solidFill>
                <a:latin typeface="Inter"/>
              </a:rPr>
              <a:t>- Immersive virtual venue tours</a:t>
            </a:r>
          </a:p>
          <a:p>
            <a:pPr marL="0" lvl="0" indent="0" algn="l">
              <a:lnSpc>
                <a:spcPts val="2799"/>
              </a:lnSpc>
              <a:spcBef>
                <a:spcPct val="0"/>
              </a:spcBef>
            </a:pPr>
            <a:r>
              <a:rPr lang="en-US" sz="1999" u="none" strike="noStrike" dirty="0">
                <a:solidFill>
                  <a:srgbClr val="101010"/>
                </a:solidFill>
                <a:latin typeface="Inter"/>
              </a:rPr>
              <a:t>- Augmented reality navigation</a:t>
            </a:r>
          </a:p>
          <a:p>
            <a:pPr marL="0" lvl="0" indent="0" algn="l">
              <a:lnSpc>
                <a:spcPts val="2799"/>
              </a:lnSpc>
              <a:spcBef>
                <a:spcPct val="0"/>
              </a:spcBef>
            </a:pPr>
            <a:endParaRPr lang="en-US" sz="1999" u="none" strike="noStrike" dirty="0">
              <a:solidFill>
                <a:srgbClr val="101010"/>
              </a:solidFill>
              <a:latin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grpSp>
        <p:nvGrpSpPr>
          <p:cNvPr id="2" name="Group 2"/>
          <p:cNvGrpSpPr/>
          <p:nvPr/>
        </p:nvGrpSpPr>
        <p:grpSpPr>
          <a:xfrm rot="-2977118">
            <a:off x="17403368" y="333311"/>
            <a:ext cx="703419" cy="70341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209"/>
                </a:lnSpc>
              </a:pPr>
              <a:endParaRPr/>
            </a:p>
          </p:txBody>
        </p:sp>
      </p:grpSp>
      <p:grpSp>
        <p:nvGrpSpPr>
          <p:cNvPr id="5" name="Group 5"/>
          <p:cNvGrpSpPr/>
          <p:nvPr/>
        </p:nvGrpSpPr>
        <p:grpSpPr>
          <a:xfrm>
            <a:off x="1172549" y="1870424"/>
            <a:ext cx="3802437" cy="2188496"/>
            <a:chOff x="0" y="0"/>
            <a:chExt cx="1412212" cy="812800"/>
          </a:xfrm>
        </p:grpSpPr>
        <p:sp>
          <p:nvSpPr>
            <p:cNvPr id="6" name="Freeform 6"/>
            <p:cNvSpPr/>
            <p:nvPr/>
          </p:nvSpPr>
          <p:spPr>
            <a:xfrm>
              <a:off x="0" y="0"/>
              <a:ext cx="1412212" cy="812800"/>
            </a:xfrm>
            <a:custGeom>
              <a:avLst/>
              <a:gdLst/>
              <a:ahLst/>
              <a:cxnLst/>
              <a:rect l="l" t="t" r="r" b="b"/>
              <a:pathLst>
                <a:path w="1412212" h="812800">
                  <a:moveTo>
                    <a:pt x="1412212" y="0"/>
                  </a:moveTo>
                  <a:lnTo>
                    <a:pt x="1412212" y="812800"/>
                  </a:lnTo>
                  <a:lnTo>
                    <a:pt x="706106" y="685800"/>
                  </a:lnTo>
                  <a:lnTo>
                    <a:pt x="0" y="812800"/>
                  </a:lnTo>
                  <a:lnTo>
                    <a:pt x="0" y="0"/>
                  </a:lnTo>
                  <a:lnTo>
                    <a:pt x="1412212" y="0"/>
                  </a:lnTo>
                  <a:close/>
                </a:path>
              </a:pathLst>
            </a:custGeom>
            <a:solidFill>
              <a:srgbClr val="CCCCCC"/>
            </a:solidFill>
          </p:spPr>
          <p:txBody>
            <a:bodyPr/>
            <a:lstStyle/>
            <a:p>
              <a:endParaRPr lang="en-US"/>
            </a:p>
          </p:txBody>
        </p:sp>
        <p:sp>
          <p:nvSpPr>
            <p:cNvPr id="7" name="TextBox 7"/>
            <p:cNvSpPr txBox="1"/>
            <p:nvPr/>
          </p:nvSpPr>
          <p:spPr>
            <a:xfrm>
              <a:off x="0" y="-85725"/>
              <a:ext cx="1412212" cy="771525"/>
            </a:xfrm>
            <a:prstGeom prst="rect">
              <a:avLst/>
            </a:prstGeom>
          </p:spPr>
          <p:txBody>
            <a:bodyPr lIns="50800" tIns="50800" rIns="50800" bIns="50800" rtlCol="0" anchor="ctr"/>
            <a:lstStyle/>
            <a:p>
              <a:pPr algn="ctr">
                <a:lnSpc>
                  <a:spcPts val="2873"/>
                </a:lnSpc>
              </a:pPr>
              <a:endParaRPr/>
            </a:p>
          </p:txBody>
        </p:sp>
      </p:grpSp>
      <p:grpSp>
        <p:nvGrpSpPr>
          <p:cNvPr id="8" name="Group 8"/>
          <p:cNvGrpSpPr/>
          <p:nvPr/>
        </p:nvGrpSpPr>
        <p:grpSpPr>
          <a:xfrm>
            <a:off x="5372352" y="1872560"/>
            <a:ext cx="3641598" cy="2188496"/>
            <a:chOff x="0" y="0"/>
            <a:chExt cx="1352477" cy="812800"/>
          </a:xfrm>
        </p:grpSpPr>
        <p:sp>
          <p:nvSpPr>
            <p:cNvPr id="9" name="Freeform 9"/>
            <p:cNvSpPr/>
            <p:nvPr/>
          </p:nvSpPr>
          <p:spPr>
            <a:xfrm>
              <a:off x="0" y="0"/>
              <a:ext cx="1352477" cy="812800"/>
            </a:xfrm>
            <a:custGeom>
              <a:avLst/>
              <a:gdLst/>
              <a:ahLst/>
              <a:cxnLst/>
              <a:rect l="l" t="t" r="r" b="b"/>
              <a:pathLst>
                <a:path w="1352477" h="812800">
                  <a:moveTo>
                    <a:pt x="1352477" y="0"/>
                  </a:moveTo>
                  <a:lnTo>
                    <a:pt x="1352477" y="812800"/>
                  </a:lnTo>
                  <a:lnTo>
                    <a:pt x="676239" y="685800"/>
                  </a:lnTo>
                  <a:lnTo>
                    <a:pt x="0" y="812800"/>
                  </a:lnTo>
                  <a:lnTo>
                    <a:pt x="0" y="0"/>
                  </a:lnTo>
                  <a:lnTo>
                    <a:pt x="1352477" y="0"/>
                  </a:lnTo>
                  <a:close/>
                </a:path>
              </a:pathLst>
            </a:custGeom>
            <a:solidFill>
              <a:srgbClr val="CCCCCC"/>
            </a:solidFill>
          </p:spPr>
          <p:txBody>
            <a:bodyPr/>
            <a:lstStyle/>
            <a:p>
              <a:endParaRPr lang="en-US"/>
            </a:p>
          </p:txBody>
        </p:sp>
        <p:sp>
          <p:nvSpPr>
            <p:cNvPr id="10" name="TextBox 10"/>
            <p:cNvSpPr txBox="1"/>
            <p:nvPr/>
          </p:nvSpPr>
          <p:spPr>
            <a:xfrm>
              <a:off x="0" y="-85725"/>
              <a:ext cx="1352477" cy="771525"/>
            </a:xfrm>
            <a:prstGeom prst="rect">
              <a:avLst/>
            </a:prstGeom>
          </p:spPr>
          <p:txBody>
            <a:bodyPr lIns="50800" tIns="50800" rIns="50800" bIns="50800" rtlCol="0" anchor="ctr"/>
            <a:lstStyle/>
            <a:p>
              <a:pPr algn="ctr">
                <a:lnSpc>
                  <a:spcPts val="2873"/>
                </a:lnSpc>
              </a:pPr>
              <a:endParaRPr/>
            </a:p>
          </p:txBody>
        </p:sp>
      </p:grpSp>
      <p:grpSp>
        <p:nvGrpSpPr>
          <p:cNvPr id="11" name="Group 11"/>
          <p:cNvGrpSpPr/>
          <p:nvPr/>
        </p:nvGrpSpPr>
        <p:grpSpPr>
          <a:xfrm>
            <a:off x="9414000" y="1870424"/>
            <a:ext cx="3638914" cy="2188496"/>
            <a:chOff x="0" y="0"/>
            <a:chExt cx="1351480" cy="812800"/>
          </a:xfrm>
        </p:grpSpPr>
        <p:sp>
          <p:nvSpPr>
            <p:cNvPr id="12" name="Freeform 12"/>
            <p:cNvSpPr/>
            <p:nvPr/>
          </p:nvSpPr>
          <p:spPr>
            <a:xfrm>
              <a:off x="0" y="0"/>
              <a:ext cx="1351480" cy="812800"/>
            </a:xfrm>
            <a:custGeom>
              <a:avLst/>
              <a:gdLst/>
              <a:ahLst/>
              <a:cxnLst/>
              <a:rect l="l" t="t" r="r" b="b"/>
              <a:pathLst>
                <a:path w="1351480" h="812800">
                  <a:moveTo>
                    <a:pt x="1351480" y="0"/>
                  </a:moveTo>
                  <a:lnTo>
                    <a:pt x="1351480" y="812800"/>
                  </a:lnTo>
                  <a:lnTo>
                    <a:pt x="675740" y="685800"/>
                  </a:lnTo>
                  <a:lnTo>
                    <a:pt x="0" y="812800"/>
                  </a:lnTo>
                  <a:lnTo>
                    <a:pt x="0" y="0"/>
                  </a:lnTo>
                  <a:lnTo>
                    <a:pt x="1351480" y="0"/>
                  </a:lnTo>
                  <a:close/>
                </a:path>
              </a:pathLst>
            </a:custGeom>
            <a:solidFill>
              <a:srgbClr val="CCCCCC"/>
            </a:solidFill>
          </p:spPr>
          <p:txBody>
            <a:bodyPr/>
            <a:lstStyle/>
            <a:p>
              <a:endParaRPr lang="en-US"/>
            </a:p>
          </p:txBody>
        </p:sp>
        <p:sp>
          <p:nvSpPr>
            <p:cNvPr id="13" name="TextBox 13"/>
            <p:cNvSpPr txBox="1"/>
            <p:nvPr/>
          </p:nvSpPr>
          <p:spPr>
            <a:xfrm>
              <a:off x="0" y="-85725"/>
              <a:ext cx="1351480" cy="771525"/>
            </a:xfrm>
            <a:prstGeom prst="rect">
              <a:avLst/>
            </a:prstGeom>
          </p:spPr>
          <p:txBody>
            <a:bodyPr lIns="50800" tIns="50800" rIns="50800" bIns="50800" rtlCol="0" anchor="ctr"/>
            <a:lstStyle/>
            <a:p>
              <a:pPr algn="ctr">
                <a:lnSpc>
                  <a:spcPts val="2873"/>
                </a:lnSpc>
              </a:pPr>
              <a:endParaRPr/>
            </a:p>
          </p:txBody>
        </p:sp>
      </p:grpSp>
      <p:grpSp>
        <p:nvGrpSpPr>
          <p:cNvPr id="14" name="Group 14"/>
          <p:cNvGrpSpPr/>
          <p:nvPr/>
        </p:nvGrpSpPr>
        <p:grpSpPr>
          <a:xfrm>
            <a:off x="13537843" y="1872560"/>
            <a:ext cx="3577608" cy="2188496"/>
            <a:chOff x="0" y="0"/>
            <a:chExt cx="1328712" cy="812800"/>
          </a:xfrm>
        </p:grpSpPr>
        <p:sp>
          <p:nvSpPr>
            <p:cNvPr id="15" name="Freeform 15"/>
            <p:cNvSpPr/>
            <p:nvPr/>
          </p:nvSpPr>
          <p:spPr>
            <a:xfrm>
              <a:off x="0" y="0"/>
              <a:ext cx="1328712" cy="812800"/>
            </a:xfrm>
            <a:custGeom>
              <a:avLst/>
              <a:gdLst/>
              <a:ahLst/>
              <a:cxnLst/>
              <a:rect l="l" t="t" r="r" b="b"/>
              <a:pathLst>
                <a:path w="1328712" h="812800">
                  <a:moveTo>
                    <a:pt x="1328712" y="0"/>
                  </a:moveTo>
                  <a:lnTo>
                    <a:pt x="1328712" y="812800"/>
                  </a:lnTo>
                  <a:lnTo>
                    <a:pt x="664356" y="685800"/>
                  </a:lnTo>
                  <a:lnTo>
                    <a:pt x="0" y="812800"/>
                  </a:lnTo>
                  <a:lnTo>
                    <a:pt x="0" y="0"/>
                  </a:lnTo>
                  <a:lnTo>
                    <a:pt x="1328712" y="0"/>
                  </a:lnTo>
                  <a:close/>
                </a:path>
              </a:pathLst>
            </a:custGeom>
            <a:solidFill>
              <a:srgbClr val="CCCCCC"/>
            </a:solidFill>
          </p:spPr>
          <p:txBody>
            <a:bodyPr/>
            <a:lstStyle/>
            <a:p>
              <a:endParaRPr lang="en-US"/>
            </a:p>
          </p:txBody>
        </p:sp>
        <p:sp>
          <p:nvSpPr>
            <p:cNvPr id="16" name="TextBox 16"/>
            <p:cNvSpPr txBox="1"/>
            <p:nvPr/>
          </p:nvSpPr>
          <p:spPr>
            <a:xfrm>
              <a:off x="0" y="-85725"/>
              <a:ext cx="1328712" cy="771525"/>
            </a:xfrm>
            <a:prstGeom prst="rect">
              <a:avLst/>
            </a:prstGeom>
          </p:spPr>
          <p:txBody>
            <a:bodyPr lIns="50800" tIns="50800" rIns="50800" bIns="50800" rtlCol="0" anchor="ctr"/>
            <a:lstStyle/>
            <a:p>
              <a:pPr algn="ctr">
                <a:lnSpc>
                  <a:spcPts val="2873"/>
                </a:lnSpc>
              </a:pPr>
              <a:endParaRPr/>
            </a:p>
          </p:txBody>
        </p:sp>
      </p:grpSp>
      <p:grpSp>
        <p:nvGrpSpPr>
          <p:cNvPr id="17" name="Group 17"/>
          <p:cNvGrpSpPr/>
          <p:nvPr/>
        </p:nvGrpSpPr>
        <p:grpSpPr>
          <a:xfrm rot="-10800000">
            <a:off x="1172549" y="3864689"/>
            <a:ext cx="3802437" cy="5735493"/>
            <a:chOff x="0" y="0"/>
            <a:chExt cx="775859" cy="1170284"/>
          </a:xfrm>
        </p:grpSpPr>
        <p:sp>
          <p:nvSpPr>
            <p:cNvPr id="18" name="Freeform 18"/>
            <p:cNvSpPr/>
            <p:nvPr/>
          </p:nvSpPr>
          <p:spPr>
            <a:xfrm>
              <a:off x="0" y="0"/>
              <a:ext cx="775859" cy="1170284"/>
            </a:xfrm>
            <a:custGeom>
              <a:avLst/>
              <a:gdLst/>
              <a:ahLst/>
              <a:cxnLst/>
              <a:rect l="l" t="t" r="r" b="b"/>
              <a:pathLst>
                <a:path w="775859" h="1170284">
                  <a:moveTo>
                    <a:pt x="775859" y="0"/>
                  </a:moveTo>
                  <a:lnTo>
                    <a:pt x="775859" y="1055984"/>
                  </a:lnTo>
                  <a:lnTo>
                    <a:pt x="387929" y="1170284"/>
                  </a:lnTo>
                  <a:lnTo>
                    <a:pt x="0" y="1055984"/>
                  </a:lnTo>
                  <a:lnTo>
                    <a:pt x="0" y="0"/>
                  </a:lnTo>
                  <a:lnTo>
                    <a:pt x="775859" y="0"/>
                  </a:lnTo>
                  <a:close/>
                </a:path>
              </a:pathLst>
            </a:custGeom>
            <a:solidFill>
              <a:srgbClr val="D7E0EB"/>
            </a:solidFill>
          </p:spPr>
          <p:txBody>
            <a:bodyPr/>
            <a:lstStyle/>
            <a:p>
              <a:endParaRPr lang="en-US"/>
            </a:p>
          </p:txBody>
        </p:sp>
        <p:sp>
          <p:nvSpPr>
            <p:cNvPr id="19" name="TextBox 19"/>
            <p:cNvSpPr txBox="1"/>
            <p:nvPr/>
          </p:nvSpPr>
          <p:spPr>
            <a:xfrm>
              <a:off x="0" y="-76200"/>
              <a:ext cx="775859" cy="1132184"/>
            </a:xfrm>
            <a:prstGeom prst="rect">
              <a:avLst/>
            </a:prstGeom>
          </p:spPr>
          <p:txBody>
            <a:bodyPr lIns="50800" tIns="50800" rIns="50800" bIns="50800" rtlCol="0" anchor="ctr"/>
            <a:lstStyle/>
            <a:p>
              <a:pPr algn="ctr">
                <a:lnSpc>
                  <a:spcPts val="2873"/>
                </a:lnSpc>
              </a:pPr>
              <a:endParaRPr/>
            </a:p>
          </p:txBody>
        </p:sp>
      </p:grpSp>
      <p:grpSp>
        <p:nvGrpSpPr>
          <p:cNvPr id="20" name="Group 20"/>
          <p:cNvGrpSpPr/>
          <p:nvPr/>
        </p:nvGrpSpPr>
        <p:grpSpPr>
          <a:xfrm rot="-10800000">
            <a:off x="5372352" y="3866825"/>
            <a:ext cx="3641598" cy="5735493"/>
            <a:chOff x="0" y="0"/>
            <a:chExt cx="743041" cy="1170284"/>
          </a:xfrm>
        </p:grpSpPr>
        <p:sp>
          <p:nvSpPr>
            <p:cNvPr id="21" name="Freeform 21"/>
            <p:cNvSpPr/>
            <p:nvPr/>
          </p:nvSpPr>
          <p:spPr>
            <a:xfrm>
              <a:off x="0" y="0"/>
              <a:ext cx="743041" cy="1170284"/>
            </a:xfrm>
            <a:custGeom>
              <a:avLst/>
              <a:gdLst/>
              <a:ahLst/>
              <a:cxnLst/>
              <a:rect l="l" t="t" r="r" b="b"/>
              <a:pathLst>
                <a:path w="743041" h="1170284">
                  <a:moveTo>
                    <a:pt x="743041" y="0"/>
                  </a:moveTo>
                  <a:lnTo>
                    <a:pt x="743041" y="1055984"/>
                  </a:lnTo>
                  <a:lnTo>
                    <a:pt x="371520" y="1170284"/>
                  </a:lnTo>
                  <a:lnTo>
                    <a:pt x="0" y="1055984"/>
                  </a:lnTo>
                  <a:lnTo>
                    <a:pt x="0" y="0"/>
                  </a:lnTo>
                  <a:lnTo>
                    <a:pt x="743041" y="0"/>
                  </a:lnTo>
                  <a:close/>
                </a:path>
              </a:pathLst>
            </a:custGeom>
            <a:solidFill>
              <a:srgbClr val="D7E0EB"/>
            </a:solidFill>
          </p:spPr>
          <p:txBody>
            <a:bodyPr/>
            <a:lstStyle/>
            <a:p>
              <a:endParaRPr lang="en-US"/>
            </a:p>
          </p:txBody>
        </p:sp>
        <p:sp>
          <p:nvSpPr>
            <p:cNvPr id="22" name="TextBox 22"/>
            <p:cNvSpPr txBox="1"/>
            <p:nvPr/>
          </p:nvSpPr>
          <p:spPr>
            <a:xfrm>
              <a:off x="0" y="-76200"/>
              <a:ext cx="743041" cy="1132184"/>
            </a:xfrm>
            <a:prstGeom prst="rect">
              <a:avLst/>
            </a:prstGeom>
          </p:spPr>
          <p:txBody>
            <a:bodyPr lIns="50800" tIns="50800" rIns="50800" bIns="50800" rtlCol="0" anchor="ctr"/>
            <a:lstStyle/>
            <a:p>
              <a:pPr algn="ctr">
                <a:lnSpc>
                  <a:spcPts val="2873"/>
                </a:lnSpc>
              </a:pPr>
              <a:endParaRPr/>
            </a:p>
          </p:txBody>
        </p:sp>
      </p:grpSp>
      <p:grpSp>
        <p:nvGrpSpPr>
          <p:cNvPr id="23" name="Group 23"/>
          <p:cNvGrpSpPr/>
          <p:nvPr/>
        </p:nvGrpSpPr>
        <p:grpSpPr>
          <a:xfrm rot="-10800000">
            <a:off x="9414000" y="3864689"/>
            <a:ext cx="3638914" cy="5735493"/>
            <a:chOff x="0" y="0"/>
            <a:chExt cx="742493" cy="1170284"/>
          </a:xfrm>
        </p:grpSpPr>
        <p:sp>
          <p:nvSpPr>
            <p:cNvPr id="24" name="Freeform 24"/>
            <p:cNvSpPr/>
            <p:nvPr/>
          </p:nvSpPr>
          <p:spPr>
            <a:xfrm>
              <a:off x="0" y="0"/>
              <a:ext cx="742493" cy="1170284"/>
            </a:xfrm>
            <a:custGeom>
              <a:avLst/>
              <a:gdLst/>
              <a:ahLst/>
              <a:cxnLst/>
              <a:rect l="l" t="t" r="r" b="b"/>
              <a:pathLst>
                <a:path w="742493" h="1170284">
                  <a:moveTo>
                    <a:pt x="742493" y="0"/>
                  </a:moveTo>
                  <a:lnTo>
                    <a:pt x="742493" y="1055984"/>
                  </a:lnTo>
                  <a:lnTo>
                    <a:pt x="371247" y="1170284"/>
                  </a:lnTo>
                  <a:lnTo>
                    <a:pt x="0" y="1055984"/>
                  </a:lnTo>
                  <a:lnTo>
                    <a:pt x="0" y="0"/>
                  </a:lnTo>
                  <a:lnTo>
                    <a:pt x="742493" y="0"/>
                  </a:lnTo>
                  <a:close/>
                </a:path>
              </a:pathLst>
            </a:custGeom>
            <a:solidFill>
              <a:srgbClr val="D7E0EB"/>
            </a:solidFill>
          </p:spPr>
          <p:txBody>
            <a:bodyPr/>
            <a:lstStyle/>
            <a:p>
              <a:endParaRPr lang="en-US"/>
            </a:p>
          </p:txBody>
        </p:sp>
        <p:sp>
          <p:nvSpPr>
            <p:cNvPr id="25" name="TextBox 25"/>
            <p:cNvSpPr txBox="1"/>
            <p:nvPr/>
          </p:nvSpPr>
          <p:spPr>
            <a:xfrm>
              <a:off x="0" y="-76200"/>
              <a:ext cx="742493" cy="1132184"/>
            </a:xfrm>
            <a:prstGeom prst="rect">
              <a:avLst/>
            </a:prstGeom>
          </p:spPr>
          <p:txBody>
            <a:bodyPr lIns="50800" tIns="50800" rIns="50800" bIns="50800" rtlCol="0" anchor="ctr"/>
            <a:lstStyle/>
            <a:p>
              <a:pPr algn="ctr">
                <a:lnSpc>
                  <a:spcPts val="2873"/>
                </a:lnSpc>
              </a:pPr>
              <a:endParaRPr/>
            </a:p>
          </p:txBody>
        </p:sp>
      </p:grpSp>
      <p:grpSp>
        <p:nvGrpSpPr>
          <p:cNvPr id="26" name="Group 26"/>
          <p:cNvGrpSpPr/>
          <p:nvPr/>
        </p:nvGrpSpPr>
        <p:grpSpPr>
          <a:xfrm rot="-10800000">
            <a:off x="13537843" y="3864689"/>
            <a:ext cx="3577608" cy="5735493"/>
            <a:chOff x="0" y="0"/>
            <a:chExt cx="729984" cy="1170284"/>
          </a:xfrm>
        </p:grpSpPr>
        <p:sp>
          <p:nvSpPr>
            <p:cNvPr id="27" name="Freeform 27"/>
            <p:cNvSpPr/>
            <p:nvPr/>
          </p:nvSpPr>
          <p:spPr>
            <a:xfrm>
              <a:off x="0" y="0"/>
              <a:ext cx="729984" cy="1170284"/>
            </a:xfrm>
            <a:custGeom>
              <a:avLst/>
              <a:gdLst/>
              <a:ahLst/>
              <a:cxnLst/>
              <a:rect l="l" t="t" r="r" b="b"/>
              <a:pathLst>
                <a:path w="729984" h="1170284">
                  <a:moveTo>
                    <a:pt x="729984" y="0"/>
                  </a:moveTo>
                  <a:lnTo>
                    <a:pt x="729984" y="1055984"/>
                  </a:lnTo>
                  <a:lnTo>
                    <a:pt x="364992" y="1170284"/>
                  </a:lnTo>
                  <a:lnTo>
                    <a:pt x="0" y="1055984"/>
                  </a:lnTo>
                  <a:lnTo>
                    <a:pt x="0" y="0"/>
                  </a:lnTo>
                  <a:lnTo>
                    <a:pt x="729984" y="0"/>
                  </a:lnTo>
                  <a:close/>
                </a:path>
              </a:pathLst>
            </a:custGeom>
            <a:solidFill>
              <a:srgbClr val="D7E0EB"/>
            </a:solidFill>
          </p:spPr>
          <p:txBody>
            <a:bodyPr/>
            <a:lstStyle/>
            <a:p>
              <a:endParaRPr lang="en-US"/>
            </a:p>
          </p:txBody>
        </p:sp>
        <p:sp>
          <p:nvSpPr>
            <p:cNvPr id="28" name="TextBox 28"/>
            <p:cNvSpPr txBox="1"/>
            <p:nvPr/>
          </p:nvSpPr>
          <p:spPr>
            <a:xfrm>
              <a:off x="0" y="-76200"/>
              <a:ext cx="729984" cy="1132184"/>
            </a:xfrm>
            <a:prstGeom prst="rect">
              <a:avLst/>
            </a:prstGeom>
          </p:spPr>
          <p:txBody>
            <a:bodyPr lIns="50800" tIns="50800" rIns="50800" bIns="50800" rtlCol="0" anchor="ctr"/>
            <a:lstStyle/>
            <a:p>
              <a:pPr algn="ctr">
                <a:lnSpc>
                  <a:spcPts val="2873"/>
                </a:lnSpc>
              </a:pPr>
              <a:endParaRPr/>
            </a:p>
          </p:txBody>
        </p:sp>
      </p:grpSp>
      <p:sp>
        <p:nvSpPr>
          <p:cNvPr id="35" name="TextBox 35"/>
          <p:cNvSpPr txBox="1"/>
          <p:nvPr/>
        </p:nvSpPr>
        <p:spPr>
          <a:xfrm>
            <a:off x="1467818" y="669622"/>
            <a:ext cx="15352364" cy="927100"/>
          </a:xfrm>
          <a:prstGeom prst="rect">
            <a:avLst/>
          </a:prstGeom>
        </p:spPr>
        <p:txBody>
          <a:bodyPr lIns="0" tIns="0" rIns="0" bIns="0" rtlCol="0" anchor="t">
            <a:spAutoFit/>
          </a:bodyPr>
          <a:lstStyle/>
          <a:p>
            <a:pPr algn="ctr">
              <a:lnSpc>
                <a:spcPts val="7699"/>
              </a:lnSpc>
              <a:spcBef>
                <a:spcPct val="0"/>
              </a:spcBef>
            </a:pPr>
            <a:r>
              <a:rPr lang="en-US" sz="5499">
                <a:solidFill>
                  <a:srgbClr val="A63D8D"/>
                </a:solidFill>
                <a:latin typeface="Inter Bold"/>
              </a:rPr>
              <a:t>Value Creation</a:t>
            </a:r>
          </a:p>
        </p:txBody>
      </p:sp>
      <p:sp>
        <p:nvSpPr>
          <p:cNvPr id="36" name="TextBox 36"/>
          <p:cNvSpPr txBox="1"/>
          <p:nvPr/>
        </p:nvSpPr>
        <p:spPr>
          <a:xfrm>
            <a:off x="1810871" y="2449514"/>
            <a:ext cx="2525792" cy="646429"/>
          </a:xfrm>
          <a:prstGeom prst="rect">
            <a:avLst/>
          </a:prstGeom>
        </p:spPr>
        <p:txBody>
          <a:bodyPr lIns="0" tIns="0" rIns="0" bIns="0" rtlCol="0" anchor="t">
            <a:spAutoFit/>
          </a:bodyPr>
          <a:lstStyle/>
          <a:p>
            <a:pPr algn="ctr">
              <a:lnSpc>
                <a:spcPts val="5320"/>
              </a:lnSpc>
            </a:pPr>
            <a:r>
              <a:rPr lang="en-US" sz="3800">
                <a:solidFill>
                  <a:srgbClr val="000000"/>
                </a:solidFill>
                <a:latin typeface="Canva Sans Bold"/>
              </a:rPr>
              <a:t>Organizers</a:t>
            </a:r>
          </a:p>
        </p:txBody>
      </p:sp>
      <p:sp>
        <p:nvSpPr>
          <p:cNvPr id="37" name="TextBox 37"/>
          <p:cNvSpPr txBox="1"/>
          <p:nvPr/>
        </p:nvSpPr>
        <p:spPr>
          <a:xfrm>
            <a:off x="5837940" y="2448607"/>
            <a:ext cx="2624695" cy="646429"/>
          </a:xfrm>
          <a:prstGeom prst="rect">
            <a:avLst/>
          </a:prstGeom>
        </p:spPr>
        <p:txBody>
          <a:bodyPr wrap="square" lIns="0" tIns="0" rIns="0" bIns="0" rtlCol="0" anchor="t">
            <a:spAutoFit/>
          </a:bodyPr>
          <a:lstStyle/>
          <a:p>
            <a:pPr algn="ctr">
              <a:lnSpc>
                <a:spcPts val="5320"/>
              </a:lnSpc>
            </a:pPr>
            <a:r>
              <a:rPr lang="en-US" sz="3800" dirty="0">
                <a:solidFill>
                  <a:srgbClr val="000000"/>
                </a:solidFill>
                <a:latin typeface="Canva Sans Bold"/>
              </a:rPr>
              <a:t>Attendees</a:t>
            </a:r>
          </a:p>
        </p:txBody>
      </p:sp>
      <p:sp>
        <p:nvSpPr>
          <p:cNvPr id="38" name="TextBox 38"/>
          <p:cNvSpPr txBox="1"/>
          <p:nvPr/>
        </p:nvSpPr>
        <p:spPr>
          <a:xfrm>
            <a:off x="9883570" y="2448607"/>
            <a:ext cx="2699772" cy="646429"/>
          </a:xfrm>
          <a:prstGeom prst="rect">
            <a:avLst/>
          </a:prstGeom>
        </p:spPr>
        <p:txBody>
          <a:bodyPr wrap="square" lIns="0" tIns="0" rIns="0" bIns="0" rtlCol="0" anchor="t">
            <a:spAutoFit/>
          </a:bodyPr>
          <a:lstStyle/>
          <a:p>
            <a:pPr algn="ctr">
              <a:lnSpc>
                <a:spcPts val="5320"/>
              </a:lnSpc>
            </a:pPr>
            <a:r>
              <a:rPr lang="en-US" sz="3800" dirty="0">
                <a:solidFill>
                  <a:srgbClr val="000000"/>
                </a:solidFill>
                <a:latin typeface="Canva Sans Bold"/>
              </a:rPr>
              <a:t>Employees</a:t>
            </a:r>
          </a:p>
        </p:txBody>
      </p:sp>
      <p:sp>
        <p:nvSpPr>
          <p:cNvPr id="39" name="TextBox 39"/>
          <p:cNvSpPr txBox="1"/>
          <p:nvPr/>
        </p:nvSpPr>
        <p:spPr>
          <a:xfrm>
            <a:off x="13749545" y="2449514"/>
            <a:ext cx="3154204" cy="646429"/>
          </a:xfrm>
          <a:prstGeom prst="rect">
            <a:avLst/>
          </a:prstGeom>
        </p:spPr>
        <p:txBody>
          <a:bodyPr lIns="0" tIns="0" rIns="0" bIns="0" rtlCol="0" anchor="t">
            <a:spAutoFit/>
          </a:bodyPr>
          <a:lstStyle/>
          <a:p>
            <a:pPr algn="ctr">
              <a:lnSpc>
                <a:spcPts val="5320"/>
              </a:lnSpc>
            </a:pPr>
            <a:r>
              <a:rPr lang="en-US" sz="3800">
                <a:solidFill>
                  <a:srgbClr val="000000"/>
                </a:solidFill>
                <a:latin typeface="Canva Sans Bold"/>
              </a:rPr>
              <a:t>Shareholders</a:t>
            </a:r>
          </a:p>
        </p:txBody>
      </p:sp>
      <p:sp>
        <p:nvSpPr>
          <p:cNvPr id="40" name="TextBox 40"/>
          <p:cNvSpPr txBox="1"/>
          <p:nvPr/>
        </p:nvSpPr>
        <p:spPr>
          <a:xfrm>
            <a:off x="1174911" y="4303720"/>
            <a:ext cx="3797711" cy="5189425"/>
          </a:xfrm>
          <a:prstGeom prst="rect">
            <a:avLst/>
          </a:prstGeom>
        </p:spPr>
        <p:txBody>
          <a:bodyPr lIns="0" tIns="0" rIns="0" bIns="0" rtlCol="0" anchor="t">
            <a:spAutoFit/>
          </a:bodyPr>
          <a:lstStyle/>
          <a:p>
            <a:pPr marL="496571" lvl="1" indent="-248285" algn="l">
              <a:lnSpc>
                <a:spcPts val="3220"/>
              </a:lnSpc>
              <a:buFont typeface="Arial"/>
              <a:buChar char="•"/>
            </a:pPr>
            <a:r>
              <a:rPr lang="en-US" sz="2300" dirty="0">
                <a:solidFill>
                  <a:srgbClr val="000000"/>
                </a:solidFill>
                <a:latin typeface="Canva Sans"/>
              </a:rPr>
              <a:t>Seamless one-stop platform for end-to-end Event Management</a:t>
            </a:r>
          </a:p>
          <a:p>
            <a:pPr marL="496571" lvl="1" indent="-248285" algn="l">
              <a:lnSpc>
                <a:spcPts val="3220"/>
              </a:lnSpc>
              <a:buFont typeface="Arial"/>
              <a:buChar char="•"/>
            </a:pPr>
            <a:r>
              <a:rPr lang="en-US" sz="2300" dirty="0">
                <a:solidFill>
                  <a:srgbClr val="000000"/>
                </a:solidFill>
                <a:latin typeface="Canva Sans"/>
              </a:rPr>
              <a:t>AI powered Automation workflows for creating &amp; managing events.</a:t>
            </a:r>
          </a:p>
          <a:p>
            <a:pPr marL="496571" lvl="1" indent="-248285" algn="l">
              <a:lnSpc>
                <a:spcPts val="3220"/>
              </a:lnSpc>
              <a:buFont typeface="Arial"/>
              <a:buChar char="•"/>
            </a:pPr>
            <a:r>
              <a:rPr lang="en-US" sz="2300" dirty="0">
                <a:solidFill>
                  <a:srgbClr val="000000"/>
                </a:solidFill>
                <a:latin typeface="Canva Sans"/>
              </a:rPr>
              <a:t>Data Driven Insights and Analytics</a:t>
            </a:r>
          </a:p>
          <a:p>
            <a:pPr marL="496571" lvl="1" indent="-248285" algn="l">
              <a:lnSpc>
                <a:spcPts val="3220"/>
              </a:lnSpc>
              <a:buFont typeface="Arial"/>
              <a:buChar char="•"/>
            </a:pPr>
            <a:r>
              <a:rPr lang="en-US" sz="2300" dirty="0">
                <a:solidFill>
                  <a:srgbClr val="000000"/>
                </a:solidFill>
                <a:latin typeface="Canva Sans"/>
              </a:rPr>
              <a:t>Cutting-Edge Technology Integration</a:t>
            </a:r>
          </a:p>
          <a:p>
            <a:pPr marL="496571" lvl="1" indent="-248285" algn="l">
              <a:lnSpc>
                <a:spcPts val="3220"/>
              </a:lnSpc>
              <a:buFont typeface="Arial"/>
              <a:buChar char="•"/>
            </a:pPr>
            <a:r>
              <a:rPr lang="en-US" sz="2300" dirty="0">
                <a:solidFill>
                  <a:srgbClr val="000000"/>
                </a:solidFill>
                <a:latin typeface="Canva Sans"/>
              </a:rPr>
              <a:t>Global expansion</a:t>
            </a:r>
          </a:p>
        </p:txBody>
      </p:sp>
      <p:sp>
        <p:nvSpPr>
          <p:cNvPr id="41" name="TextBox 41"/>
          <p:cNvSpPr txBox="1"/>
          <p:nvPr/>
        </p:nvSpPr>
        <p:spPr>
          <a:xfrm>
            <a:off x="5373197" y="4424867"/>
            <a:ext cx="3555873" cy="4389755"/>
          </a:xfrm>
          <a:prstGeom prst="rect">
            <a:avLst/>
          </a:prstGeom>
        </p:spPr>
        <p:txBody>
          <a:bodyPr lIns="0" tIns="0" rIns="0" bIns="0" rtlCol="0" anchor="t">
            <a:spAutoFit/>
          </a:bodyPr>
          <a:lstStyle/>
          <a:p>
            <a:pPr marL="496571" lvl="1" indent="-248285" algn="l">
              <a:lnSpc>
                <a:spcPts val="3220"/>
              </a:lnSpc>
              <a:buFont typeface="Arial"/>
              <a:buChar char="•"/>
            </a:pPr>
            <a:r>
              <a:rPr lang="en-US" sz="2300" dirty="0">
                <a:solidFill>
                  <a:srgbClr val="000000"/>
                </a:solidFill>
                <a:latin typeface="Canva Sans"/>
              </a:rPr>
              <a:t>AI based personalized Event Recommendations</a:t>
            </a:r>
          </a:p>
          <a:p>
            <a:pPr marL="496571" lvl="1" indent="-248285" algn="l">
              <a:lnSpc>
                <a:spcPts val="3220"/>
              </a:lnSpc>
              <a:buFont typeface="Arial"/>
              <a:buChar char="•"/>
            </a:pPr>
            <a:r>
              <a:rPr lang="en-US" sz="2300" dirty="0" err="1">
                <a:solidFill>
                  <a:srgbClr val="000000"/>
                </a:solidFill>
                <a:latin typeface="Canva Sans"/>
              </a:rPr>
              <a:t>Emmersive</a:t>
            </a:r>
            <a:r>
              <a:rPr lang="en-US" sz="2300" dirty="0">
                <a:solidFill>
                  <a:srgbClr val="000000"/>
                </a:solidFill>
                <a:latin typeface="Canva Sans"/>
              </a:rPr>
              <a:t> AR/VR experiences for virtual and navigation</a:t>
            </a:r>
          </a:p>
          <a:p>
            <a:pPr marL="496571" lvl="1" indent="-248285" algn="l">
              <a:lnSpc>
                <a:spcPts val="3220"/>
              </a:lnSpc>
              <a:buFont typeface="Arial"/>
              <a:buChar char="•"/>
            </a:pPr>
            <a:r>
              <a:rPr lang="en-US" sz="2300" dirty="0">
                <a:solidFill>
                  <a:srgbClr val="000000"/>
                </a:solidFill>
                <a:latin typeface="Canva Sans"/>
              </a:rPr>
              <a:t>Smart Networking Matches</a:t>
            </a:r>
          </a:p>
          <a:p>
            <a:pPr marL="496571" lvl="1" indent="-248285" algn="l">
              <a:lnSpc>
                <a:spcPts val="3220"/>
              </a:lnSpc>
              <a:buFont typeface="Arial"/>
              <a:buChar char="•"/>
            </a:pPr>
            <a:r>
              <a:rPr lang="en-US" sz="2300" dirty="0">
                <a:solidFill>
                  <a:srgbClr val="000000"/>
                </a:solidFill>
                <a:latin typeface="Canva Sans"/>
              </a:rPr>
              <a:t>Interactive Gamification</a:t>
            </a:r>
          </a:p>
        </p:txBody>
      </p:sp>
      <p:sp>
        <p:nvSpPr>
          <p:cNvPr id="42" name="TextBox 42"/>
          <p:cNvSpPr txBox="1"/>
          <p:nvPr/>
        </p:nvSpPr>
        <p:spPr>
          <a:xfrm>
            <a:off x="9349261" y="4435299"/>
            <a:ext cx="3638914" cy="2789555"/>
          </a:xfrm>
          <a:prstGeom prst="rect">
            <a:avLst/>
          </a:prstGeom>
        </p:spPr>
        <p:txBody>
          <a:bodyPr lIns="0" tIns="0" rIns="0" bIns="0" rtlCol="0" anchor="t">
            <a:spAutoFit/>
          </a:bodyPr>
          <a:lstStyle/>
          <a:p>
            <a:pPr marL="496571" lvl="1" indent="-248285" algn="l">
              <a:lnSpc>
                <a:spcPts val="3220"/>
              </a:lnSpc>
              <a:buFont typeface="Arial"/>
              <a:buChar char="•"/>
            </a:pPr>
            <a:r>
              <a:rPr lang="en-US" sz="2300" dirty="0">
                <a:solidFill>
                  <a:srgbClr val="000000"/>
                </a:solidFill>
                <a:latin typeface="Canva Sans"/>
              </a:rPr>
              <a:t>Mentorship programs</a:t>
            </a:r>
          </a:p>
          <a:p>
            <a:pPr marL="496571" lvl="1" indent="-248285" algn="l">
              <a:lnSpc>
                <a:spcPts val="3220"/>
              </a:lnSpc>
              <a:buFont typeface="Arial"/>
              <a:buChar char="•"/>
            </a:pPr>
            <a:r>
              <a:rPr lang="en-US" sz="2300" dirty="0">
                <a:solidFill>
                  <a:srgbClr val="000000"/>
                </a:solidFill>
                <a:latin typeface="Canva Sans"/>
              </a:rPr>
              <a:t>Flexible Work Arrangements</a:t>
            </a:r>
          </a:p>
          <a:p>
            <a:pPr marL="496571" lvl="1" indent="-248285" algn="l">
              <a:lnSpc>
                <a:spcPts val="3220"/>
              </a:lnSpc>
              <a:buFont typeface="Arial"/>
              <a:buChar char="•"/>
            </a:pPr>
            <a:r>
              <a:rPr lang="en-US" sz="2300" dirty="0">
                <a:solidFill>
                  <a:srgbClr val="000000"/>
                </a:solidFill>
                <a:latin typeface="Canva Sans"/>
              </a:rPr>
              <a:t>Integrated Wellness resources</a:t>
            </a:r>
          </a:p>
          <a:p>
            <a:pPr marL="496571" lvl="1" indent="-248285" algn="l">
              <a:lnSpc>
                <a:spcPts val="3220"/>
              </a:lnSpc>
              <a:buFont typeface="Arial"/>
              <a:buChar char="•"/>
            </a:pPr>
            <a:r>
              <a:rPr lang="en-US" sz="2300" dirty="0">
                <a:solidFill>
                  <a:srgbClr val="000000"/>
                </a:solidFill>
                <a:latin typeface="Canva Sans"/>
              </a:rPr>
              <a:t>Idea Forums and Innovation Challenges</a:t>
            </a:r>
          </a:p>
        </p:txBody>
      </p:sp>
      <p:sp>
        <p:nvSpPr>
          <p:cNvPr id="43" name="TextBox 43"/>
          <p:cNvSpPr txBox="1"/>
          <p:nvPr/>
        </p:nvSpPr>
        <p:spPr>
          <a:xfrm>
            <a:off x="13537843" y="4424867"/>
            <a:ext cx="3423552" cy="1589273"/>
          </a:xfrm>
          <a:prstGeom prst="rect">
            <a:avLst/>
          </a:prstGeom>
        </p:spPr>
        <p:txBody>
          <a:bodyPr lIns="0" tIns="0" rIns="0" bIns="0" rtlCol="0" anchor="t">
            <a:spAutoFit/>
          </a:bodyPr>
          <a:lstStyle/>
          <a:p>
            <a:pPr marL="496571" lvl="1" indent="-248285" algn="l">
              <a:lnSpc>
                <a:spcPts val="3220"/>
              </a:lnSpc>
              <a:buFont typeface="Arial"/>
              <a:buChar char="•"/>
            </a:pPr>
            <a:r>
              <a:rPr lang="en-US" sz="2300" dirty="0">
                <a:solidFill>
                  <a:srgbClr val="000000"/>
                </a:solidFill>
                <a:latin typeface="Canva Sans"/>
              </a:rPr>
              <a:t>Increased ROI</a:t>
            </a:r>
          </a:p>
          <a:p>
            <a:pPr marL="496571" lvl="1" indent="-248285" algn="l">
              <a:lnSpc>
                <a:spcPts val="3220"/>
              </a:lnSpc>
              <a:buFont typeface="Arial"/>
              <a:buChar char="•"/>
            </a:pPr>
            <a:r>
              <a:rPr lang="en-US" sz="2300" dirty="0">
                <a:solidFill>
                  <a:srgbClr val="000000"/>
                </a:solidFill>
                <a:latin typeface="Canva Sans"/>
              </a:rPr>
              <a:t>Global Market Reach</a:t>
            </a:r>
          </a:p>
          <a:p>
            <a:pPr marL="496571" lvl="1" indent="-248285" algn="l">
              <a:lnSpc>
                <a:spcPts val="3220"/>
              </a:lnSpc>
              <a:buFont typeface="Arial"/>
              <a:buChar char="•"/>
            </a:pPr>
            <a:r>
              <a:rPr lang="en-US" sz="2300" dirty="0">
                <a:solidFill>
                  <a:srgbClr val="000000"/>
                </a:solidFill>
                <a:latin typeface="Canva Sans"/>
              </a:rPr>
              <a:t>Strategic Partnerships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grpSp>
        <p:nvGrpSpPr>
          <p:cNvPr id="2" name="Group 2"/>
          <p:cNvGrpSpPr/>
          <p:nvPr/>
        </p:nvGrpSpPr>
        <p:grpSpPr>
          <a:xfrm rot="-2977118">
            <a:off x="17403368" y="333311"/>
            <a:ext cx="703419" cy="70341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209"/>
                </a:lnSpc>
              </a:pPr>
              <a:endParaRPr/>
            </a:p>
          </p:txBody>
        </p:sp>
      </p:grpSp>
      <p:grpSp>
        <p:nvGrpSpPr>
          <p:cNvPr id="5" name="Group 5"/>
          <p:cNvGrpSpPr/>
          <p:nvPr/>
        </p:nvGrpSpPr>
        <p:grpSpPr>
          <a:xfrm>
            <a:off x="2673157" y="2982585"/>
            <a:ext cx="5462025" cy="2330554"/>
            <a:chOff x="0" y="0"/>
            <a:chExt cx="1547753" cy="660400"/>
          </a:xfrm>
        </p:grpSpPr>
        <p:sp>
          <p:nvSpPr>
            <p:cNvPr id="6" name="Freeform 6"/>
            <p:cNvSpPr/>
            <p:nvPr/>
          </p:nvSpPr>
          <p:spPr>
            <a:xfrm>
              <a:off x="0" y="0"/>
              <a:ext cx="1547753" cy="660400"/>
            </a:xfrm>
            <a:custGeom>
              <a:avLst/>
              <a:gdLst/>
              <a:ahLst/>
              <a:cxnLst/>
              <a:rect l="l" t="t" r="r" b="b"/>
              <a:pathLst>
                <a:path w="1547753" h="660400">
                  <a:moveTo>
                    <a:pt x="1423293" y="660400"/>
                  </a:moveTo>
                  <a:lnTo>
                    <a:pt x="124460" y="660400"/>
                  </a:lnTo>
                  <a:cubicBezTo>
                    <a:pt x="55880" y="660400"/>
                    <a:pt x="0" y="604520"/>
                    <a:pt x="0" y="535940"/>
                  </a:cubicBezTo>
                  <a:lnTo>
                    <a:pt x="0" y="124460"/>
                  </a:lnTo>
                  <a:cubicBezTo>
                    <a:pt x="0" y="55880"/>
                    <a:pt x="55880" y="0"/>
                    <a:pt x="124460" y="0"/>
                  </a:cubicBezTo>
                  <a:lnTo>
                    <a:pt x="1423293" y="0"/>
                  </a:lnTo>
                  <a:cubicBezTo>
                    <a:pt x="1491873" y="0"/>
                    <a:pt x="1547753" y="55880"/>
                    <a:pt x="1547753" y="124460"/>
                  </a:cubicBezTo>
                  <a:lnTo>
                    <a:pt x="1547753" y="535940"/>
                  </a:lnTo>
                  <a:cubicBezTo>
                    <a:pt x="1547753" y="604520"/>
                    <a:pt x="1491873" y="660400"/>
                    <a:pt x="1423293" y="660400"/>
                  </a:cubicBezTo>
                  <a:close/>
                </a:path>
              </a:pathLst>
            </a:custGeom>
            <a:solidFill>
              <a:srgbClr val="D7E0EB">
                <a:alpha val="69804"/>
              </a:srgbClr>
            </a:solidFill>
          </p:spPr>
          <p:txBody>
            <a:bodyPr/>
            <a:lstStyle/>
            <a:p>
              <a:endParaRPr lang="en-US"/>
            </a:p>
          </p:txBody>
        </p:sp>
      </p:grpSp>
      <p:grpSp>
        <p:nvGrpSpPr>
          <p:cNvPr id="7" name="Group 7"/>
          <p:cNvGrpSpPr/>
          <p:nvPr/>
        </p:nvGrpSpPr>
        <p:grpSpPr>
          <a:xfrm>
            <a:off x="9704781" y="2982585"/>
            <a:ext cx="5462025" cy="2330554"/>
            <a:chOff x="0" y="0"/>
            <a:chExt cx="1547753" cy="660400"/>
          </a:xfrm>
        </p:grpSpPr>
        <p:sp>
          <p:nvSpPr>
            <p:cNvPr id="8" name="Freeform 8"/>
            <p:cNvSpPr/>
            <p:nvPr/>
          </p:nvSpPr>
          <p:spPr>
            <a:xfrm>
              <a:off x="0" y="0"/>
              <a:ext cx="1547753" cy="660400"/>
            </a:xfrm>
            <a:custGeom>
              <a:avLst/>
              <a:gdLst/>
              <a:ahLst/>
              <a:cxnLst/>
              <a:rect l="l" t="t" r="r" b="b"/>
              <a:pathLst>
                <a:path w="1547753" h="660400">
                  <a:moveTo>
                    <a:pt x="1423293" y="660400"/>
                  </a:moveTo>
                  <a:lnTo>
                    <a:pt x="124460" y="660400"/>
                  </a:lnTo>
                  <a:cubicBezTo>
                    <a:pt x="55880" y="660400"/>
                    <a:pt x="0" y="604520"/>
                    <a:pt x="0" y="535940"/>
                  </a:cubicBezTo>
                  <a:lnTo>
                    <a:pt x="0" y="124460"/>
                  </a:lnTo>
                  <a:cubicBezTo>
                    <a:pt x="0" y="55880"/>
                    <a:pt x="55880" y="0"/>
                    <a:pt x="124460" y="0"/>
                  </a:cubicBezTo>
                  <a:lnTo>
                    <a:pt x="1423293" y="0"/>
                  </a:lnTo>
                  <a:cubicBezTo>
                    <a:pt x="1491873" y="0"/>
                    <a:pt x="1547753" y="55880"/>
                    <a:pt x="1547753" y="124460"/>
                  </a:cubicBezTo>
                  <a:lnTo>
                    <a:pt x="1547753" y="535940"/>
                  </a:lnTo>
                  <a:cubicBezTo>
                    <a:pt x="1547753" y="604520"/>
                    <a:pt x="1491873" y="660400"/>
                    <a:pt x="1423293" y="660400"/>
                  </a:cubicBezTo>
                  <a:close/>
                </a:path>
              </a:pathLst>
            </a:custGeom>
            <a:solidFill>
              <a:srgbClr val="D7E0EB">
                <a:alpha val="69804"/>
              </a:srgbClr>
            </a:solidFill>
          </p:spPr>
          <p:txBody>
            <a:bodyPr/>
            <a:lstStyle/>
            <a:p>
              <a:endParaRPr lang="en-US"/>
            </a:p>
          </p:txBody>
        </p:sp>
      </p:grpSp>
      <p:grpSp>
        <p:nvGrpSpPr>
          <p:cNvPr id="9" name="Group 9"/>
          <p:cNvGrpSpPr/>
          <p:nvPr/>
        </p:nvGrpSpPr>
        <p:grpSpPr>
          <a:xfrm>
            <a:off x="2673158" y="6435173"/>
            <a:ext cx="5462024" cy="2330554"/>
            <a:chOff x="0" y="0"/>
            <a:chExt cx="1392869" cy="660400"/>
          </a:xfrm>
        </p:grpSpPr>
        <p:sp>
          <p:nvSpPr>
            <p:cNvPr id="10" name="Freeform 10"/>
            <p:cNvSpPr/>
            <p:nvPr/>
          </p:nvSpPr>
          <p:spPr>
            <a:xfrm>
              <a:off x="0" y="0"/>
              <a:ext cx="1392869" cy="660400"/>
            </a:xfrm>
            <a:custGeom>
              <a:avLst/>
              <a:gdLst/>
              <a:ahLst/>
              <a:cxnLst/>
              <a:rect l="l" t="t" r="r" b="b"/>
              <a:pathLst>
                <a:path w="1392869" h="660400">
                  <a:moveTo>
                    <a:pt x="1268409" y="660400"/>
                  </a:moveTo>
                  <a:lnTo>
                    <a:pt x="124460" y="660400"/>
                  </a:lnTo>
                  <a:cubicBezTo>
                    <a:pt x="55880" y="660400"/>
                    <a:pt x="0" y="604520"/>
                    <a:pt x="0" y="535940"/>
                  </a:cubicBezTo>
                  <a:lnTo>
                    <a:pt x="0" y="124460"/>
                  </a:lnTo>
                  <a:cubicBezTo>
                    <a:pt x="0" y="55880"/>
                    <a:pt x="55880" y="0"/>
                    <a:pt x="124460" y="0"/>
                  </a:cubicBezTo>
                  <a:lnTo>
                    <a:pt x="1268409" y="0"/>
                  </a:lnTo>
                  <a:cubicBezTo>
                    <a:pt x="1336989" y="0"/>
                    <a:pt x="1392869" y="55880"/>
                    <a:pt x="1392869" y="124460"/>
                  </a:cubicBezTo>
                  <a:lnTo>
                    <a:pt x="1392869" y="535940"/>
                  </a:lnTo>
                  <a:cubicBezTo>
                    <a:pt x="1392869" y="604520"/>
                    <a:pt x="1336989" y="660400"/>
                    <a:pt x="1268409" y="660400"/>
                  </a:cubicBezTo>
                  <a:close/>
                </a:path>
              </a:pathLst>
            </a:custGeom>
            <a:solidFill>
              <a:srgbClr val="D7E0EB">
                <a:alpha val="69804"/>
              </a:srgbClr>
            </a:solidFill>
          </p:spPr>
          <p:txBody>
            <a:bodyPr/>
            <a:lstStyle/>
            <a:p>
              <a:endParaRPr lang="en-US"/>
            </a:p>
          </p:txBody>
        </p:sp>
      </p:grpSp>
      <p:grpSp>
        <p:nvGrpSpPr>
          <p:cNvPr id="11" name="Group 11"/>
          <p:cNvGrpSpPr/>
          <p:nvPr/>
        </p:nvGrpSpPr>
        <p:grpSpPr>
          <a:xfrm>
            <a:off x="9704781" y="6435173"/>
            <a:ext cx="5462024" cy="2330554"/>
            <a:chOff x="0" y="0"/>
            <a:chExt cx="1448468" cy="660400"/>
          </a:xfrm>
        </p:grpSpPr>
        <p:sp>
          <p:nvSpPr>
            <p:cNvPr id="12" name="Freeform 12"/>
            <p:cNvSpPr/>
            <p:nvPr/>
          </p:nvSpPr>
          <p:spPr>
            <a:xfrm>
              <a:off x="0" y="0"/>
              <a:ext cx="1448468" cy="660400"/>
            </a:xfrm>
            <a:custGeom>
              <a:avLst/>
              <a:gdLst/>
              <a:ahLst/>
              <a:cxnLst/>
              <a:rect l="l" t="t" r="r" b="b"/>
              <a:pathLst>
                <a:path w="1448468" h="660400">
                  <a:moveTo>
                    <a:pt x="1324008" y="660400"/>
                  </a:moveTo>
                  <a:lnTo>
                    <a:pt x="124460" y="660400"/>
                  </a:lnTo>
                  <a:cubicBezTo>
                    <a:pt x="55880" y="660400"/>
                    <a:pt x="0" y="604520"/>
                    <a:pt x="0" y="535940"/>
                  </a:cubicBezTo>
                  <a:lnTo>
                    <a:pt x="0" y="124460"/>
                  </a:lnTo>
                  <a:cubicBezTo>
                    <a:pt x="0" y="55880"/>
                    <a:pt x="55880" y="0"/>
                    <a:pt x="124460" y="0"/>
                  </a:cubicBezTo>
                  <a:lnTo>
                    <a:pt x="1324008" y="0"/>
                  </a:lnTo>
                  <a:cubicBezTo>
                    <a:pt x="1392588" y="0"/>
                    <a:pt x="1448468" y="55880"/>
                    <a:pt x="1448468" y="124460"/>
                  </a:cubicBezTo>
                  <a:lnTo>
                    <a:pt x="1448468" y="535940"/>
                  </a:lnTo>
                  <a:cubicBezTo>
                    <a:pt x="1448468" y="604520"/>
                    <a:pt x="1392588" y="660400"/>
                    <a:pt x="1324008" y="660400"/>
                  </a:cubicBezTo>
                  <a:close/>
                </a:path>
              </a:pathLst>
            </a:custGeom>
            <a:solidFill>
              <a:srgbClr val="D7E0EB">
                <a:alpha val="69804"/>
              </a:srgbClr>
            </a:solidFill>
          </p:spPr>
          <p:txBody>
            <a:bodyPr/>
            <a:lstStyle/>
            <a:p>
              <a:endParaRPr lang="en-US"/>
            </a:p>
          </p:txBody>
        </p:sp>
      </p:grpSp>
      <p:sp>
        <p:nvSpPr>
          <p:cNvPr id="19" name="TextBox 19"/>
          <p:cNvSpPr txBox="1"/>
          <p:nvPr/>
        </p:nvSpPr>
        <p:spPr>
          <a:xfrm>
            <a:off x="1467818" y="933450"/>
            <a:ext cx="15352364" cy="927100"/>
          </a:xfrm>
          <a:prstGeom prst="rect">
            <a:avLst/>
          </a:prstGeom>
        </p:spPr>
        <p:txBody>
          <a:bodyPr lIns="0" tIns="0" rIns="0" bIns="0" rtlCol="0" anchor="t">
            <a:spAutoFit/>
          </a:bodyPr>
          <a:lstStyle/>
          <a:p>
            <a:pPr algn="ctr">
              <a:lnSpc>
                <a:spcPts val="7699"/>
              </a:lnSpc>
              <a:spcBef>
                <a:spcPct val="0"/>
              </a:spcBef>
            </a:pPr>
            <a:r>
              <a:rPr lang="en-US" sz="5499">
                <a:solidFill>
                  <a:srgbClr val="A63D8D"/>
                </a:solidFill>
                <a:latin typeface="Inter Bold"/>
              </a:rPr>
              <a:t>Stickiness</a:t>
            </a:r>
          </a:p>
        </p:txBody>
      </p:sp>
      <p:sp>
        <p:nvSpPr>
          <p:cNvPr id="20" name="TextBox 20"/>
          <p:cNvSpPr txBox="1"/>
          <p:nvPr/>
        </p:nvSpPr>
        <p:spPr>
          <a:xfrm>
            <a:off x="3029739" y="3388837"/>
            <a:ext cx="4832150" cy="1593154"/>
          </a:xfrm>
          <a:prstGeom prst="rect">
            <a:avLst/>
          </a:prstGeom>
        </p:spPr>
        <p:txBody>
          <a:bodyPr lIns="0" tIns="0" rIns="0" bIns="0" rtlCol="0" anchor="t">
            <a:spAutoFit/>
          </a:bodyPr>
          <a:lstStyle/>
          <a:p>
            <a:pPr marL="0" lvl="0" indent="0" algn="ctr">
              <a:lnSpc>
                <a:spcPts val="4330"/>
              </a:lnSpc>
              <a:spcBef>
                <a:spcPct val="0"/>
              </a:spcBef>
            </a:pPr>
            <a:r>
              <a:rPr lang="en-US" sz="2562" u="none" strike="noStrike">
                <a:solidFill>
                  <a:srgbClr val="000000"/>
                </a:solidFill>
                <a:latin typeface="Inter Bold"/>
              </a:rPr>
              <a:t>AI-powered Events &amp; Community Recommendations</a:t>
            </a:r>
          </a:p>
        </p:txBody>
      </p:sp>
      <p:sp>
        <p:nvSpPr>
          <p:cNvPr id="21" name="TextBox 21"/>
          <p:cNvSpPr txBox="1"/>
          <p:nvPr/>
        </p:nvSpPr>
        <p:spPr>
          <a:xfrm>
            <a:off x="9978073" y="3560835"/>
            <a:ext cx="4915439" cy="1050229"/>
          </a:xfrm>
          <a:prstGeom prst="rect">
            <a:avLst/>
          </a:prstGeom>
        </p:spPr>
        <p:txBody>
          <a:bodyPr lIns="0" tIns="0" rIns="0" bIns="0" rtlCol="0" anchor="t">
            <a:spAutoFit/>
          </a:bodyPr>
          <a:lstStyle/>
          <a:p>
            <a:pPr marL="0" lvl="0" indent="0" algn="ctr">
              <a:lnSpc>
                <a:spcPts val="4330"/>
              </a:lnSpc>
              <a:spcBef>
                <a:spcPct val="0"/>
              </a:spcBef>
            </a:pPr>
            <a:r>
              <a:rPr lang="en-US" sz="2562" u="none" strike="noStrike">
                <a:solidFill>
                  <a:srgbClr val="000000"/>
                </a:solidFill>
                <a:latin typeface="Inter Bold"/>
              </a:rPr>
              <a:t>Immersive Virtual Experiences </a:t>
            </a:r>
          </a:p>
          <a:p>
            <a:pPr marL="0" lvl="0" indent="0" algn="ctr">
              <a:lnSpc>
                <a:spcPts val="4330"/>
              </a:lnSpc>
              <a:spcBef>
                <a:spcPct val="0"/>
              </a:spcBef>
            </a:pPr>
            <a:r>
              <a:rPr lang="en-US" sz="2562" u="none" strike="noStrike">
                <a:solidFill>
                  <a:srgbClr val="000000"/>
                </a:solidFill>
                <a:latin typeface="Inter Bold"/>
              </a:rPr>
              <a:t>(VR/AR)</a:t>
            </a:r>
          </a:p>
        </p:txBody>
      </p:sp>
      <p:sp>
        <p:nvSpPr>
          <p:cNvPr id="22" name="TextBox 22"/>
          <p:cNvSpPr txBox="1"/>
          <p:nvPr/>
        </p:nvSpPr>
        <p:spPr>
          <a:xfrm>
            <a:off x="2946450" y="7284886"/>
            <a:ext cx="4915439" cy="507304"/>
          </a:xfrm>
          <a:prstGeom prst="rect">
            <a:avLst/>
          </a:prstGeom>
        </p:spPr>
        <p:txBody>
          <a:bodyPr lIns="0" tIns="0" rIns="0" bIns="0" rtlCol="0" anchor="t">
            <a:spAutoFit/>
          </a:bodyPr>
          <a:lstStyle/>
          <a:p>
            <a:pPr marL="0" lvl="0" indent="0" algn="ctr">
              <a:lnSpc>
                <a:spcPts val="4330"/>
              </a:lnSpc>
              <a:spcBef>
                <a:spcPct val="0"/>
              </a:spcBef>
            </a:pPr>
            <a:r>
              <a:rPr lang="en-US" sz="2562" u="none" strike="noStrike">
                <a:solidFill>
                  <a:srgbClr val="000000"/>
                </a:solidFill>
                <a:latin typeface="Inter Bold"/>
              </a:rPr>
              <a:t>AI generated Insights</a:t>
            </a:r>
          </a:p>
        </p:txBody>
      </p:sp>
      <p:sp>
        <p:nvSpPr>
          <p:cNvPr id="23" name="TextBox 23"/>
          <p:cNvSpPr txBox="1"/>
          <p:nvPr/>
        </p:nvSpPr>
        <p:spPr>
          <a:xfrm>
            <a:off x="9978073" y="7018114"/>
            <a:ext cx="4915439" cy="1050229"/>
          </a:xfrm>
          <a:prstGeom prst="rect">
            <a:avLst/>
          </a:prstGeom>
        </p:spPr>
        <p:txBody>
          <a:bodyPr lIns="0" tIns="0" rIns="0" bIns="0" rtlCol="0" anchor="t">
            <a:spAutoFit/>
          </a:bodyPr>
          <a:lstStyle/>
          <a:p>
            <a:pPr marL="0" lvl="0" indent="0" algn="ctr">
              <a:lnSpc>
                <a:spcPts val="4330"/>
              </a:lnSpc>
              <a:spcBef>
                <a:spcPct val="0"/>
              </a:spcBef>
            </a:pPr>
            <a:r>
              <a:rPr lang="en-US" sz="2562" u="none" strike="noStrike">
                <a:solidFill>
                  <a:srgbClr val="000000"/>
                </a:solidFill>
                <a:latin typeface="Inter Bold"/>
              </a:rPr>
              <a:t>Gamified Event Planning &amp;</a:t>
            </a:r>
          </a:p>
          <a:p>
            <a:pPr marL="0" lvl="0" indent="0" algn="ctr">
              <a:lnSpc>
                <a:spcPts val="4330"/>
              </a:lnSpc>
              <a:spcBef>
                <a:spcPct val="0"/>
              </a:spcBef>
            </a:pPr>
            <a:r>
              <a:rPr lang="en-US" sz="2562" u="none" strike="noStrike">
                <a:solidFill>
                  <a:srgbClr val="000000"/>
                </a:solidFill>
                <a:latin typeface="Inter Bold"/>
              </a:rPr>
              <a:t> Participation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grpSp>
        <p:nvGrpSpPr>
          <p:cNvPr id="2" name="Group 2"/>
          <p:cNvGrpSpPr/>
          <p:nvPr/>
        </p:nvGrpSpPr>
        <p:grpSpPr>
          <a:xfrm rot="-2977118">
            <a:off x="17403368" y="333311"/>
            <a:ext cx="703419" cy="70341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209"/>
                </a:lnSpc>
              </a:pPr>
              <a:endParaRPr/>
            </a:p>
          </p:txBody>
        </p:sp>
      </p:grpSp>
      <p:grpSp>
        <p:nvGrpSpPr>
          <p:cNvPr id="5" name="Group 5"/>
          <p:cNvGrpSpPr/>
          <p:nvPr/>
        </p:nvGrpSpPr>
        <p:grpSpPr>
          <a:xfrm>
            <a:off x="324473" y="924005"/>
            <a:ext cx="4222905" cy="9042726"/>
            <a:chOff x="0" y="0"/>
            <a:chExt cx="685216" cy="1467288"/>
          </a:xfrm>
        </p:grpSpPr>
        <p:sp>
          <p:nvSpPr>
            <p:cNvPr id="6" name="Freeform 6"/>
            <p:cNvSpPr/>
            <p:nvPr/>
          </p:nvSpPr>
          <p:spPr>
            <a:xfrm>
              <a:off x="0" y="0"/>
              <a:ext cx="685216" cy="1467288"/>
            </a:xfrm>
            <a:custGeom>
              <a:avLst/>
              <a:gdLst/>
              <a:ahLst/>
              <a:cxnLst/>
              <a:rect l="l" t="t" r="r" b="b"/>
              <a:pathLst>
                <a:path w="685216" h="1467288">
                  <a:moveTo>
                    <a:pt x="560756" y="1467288"/>
                  </a:moveTo>
                  <a:lnTo>
                    <a:pt x="124460" y="1467288"/>
                  </a:lnTo>
                  <a:cubicBezTo>
                    <a:pt x="55880" y="1467288"/>
                    <a:pt x="0" y="1411408"/>
                    <a:pt x="0" y="1342828"/>
                  </a:cubicBezTo>
                  <a:lnTo>
                    <a:pt x="0" y="124460"/>
                  </a:lnTo>
                  <a:cubicBezTo>
                    <a:pt x="0" y="55880"/>
                    <a:pt x="55880" y="0"/>
                    <a:pt x="124460" y="0"/>
                  </a:cubicBezTo>
                  <a:lnTo>
                    <a:pt x="560756" y="0"/>
                  </a:lnTo>
                  <a:cubicBezTo>
                    <a:pt x="629336" y="0"/>
                    <a:pt x="685216" y="55880"/>
                    <a:pt x="685216" y="124460"/>
                  </a:cubicBezTo>
                  <a:lnTo>
                    <a:pt x="685216" y="1342828"/>
                  </a:lnTo>
                  <a:cubicBezTo>
                    <a:pt x="685216" y="1411408"/>
                    <a:pt x="629336" y="1467288"/>
                    <a:pt x="560756" y="1467288"/>
                  </a:cubicBezTo>
                  <a:close/>
                </a:path>
              </a:pathLst>
            </a:custGeom>
            <a:solidFill>
              <a:srgbClr val="A66C98">
                <a:alpha val="69804"/>
              </a:srgbClr>
            </a:solidFill>
          </p:spPr>
          <p:txBody>
            <a:bodyPr/>
            <a:lstStyle/>
            <a:p>
              <a:endParaRPr lang="en-US"/>
            </a:p>
          </p:txBody>
        </p:sp>
      </p:grpSp>
      <p:grpSp>
        <p:nvGrpSpPr>
          <p:cNvPr id="7" name="Group 7"/>
          <p:cNvGrpSpPr/>
          <p:nvPr/>
        </p:nvGrpSpPr>
        <p:grpSpPr>
          <a:xfrm>
            <a:off x="9144000" y="924005"/>
            <a:ext cx="4199485" cy="9042726"/>
            <a:chOff x="0" y="0"/>
            <a:chExt cx="681416" cy="1467288"/>
          </a:xfrm>
        </p:grpSpPr>
        <p:sp>
          <p:nvSpPr>
            <p:cNvPr id="8" name="Freeform 8"/>
            <p:cNvSpPr/>
            <p:nvPr/>
          </p:nvSpPr>
          <p:spPr>
            <a:xfrm>
              <a:off x="0" y="0"/>
              <a:ext cx="681416" cy="1467288"/>
            </a:xfrm>
            <a:custGeom>
              <a:avLst/>
              <a:gdLst/>
              <a:ahLst/>
              <a:cxnLst/>
              <a:rect l="l" t="t" r="r" b="b"/>
              <a:pathLst>
                <a:path w="681416" h="1467288">
                  <a:moveTo>
                    <a:pt x="556955" y="1467288"/>
                  </a:moveTo>
                  <a:lnTo>
                    <a:pt x="124460" y="1467288"/>
                  </a:lnTo>
                  <a:cubicBezTo>
                    <a:pt x="55880" y="1467288"/>
                    <a:pt x="0" y="1411408"/>
                    <a:pt x="0" y="1342828"/>
                  </a:cubicBezTo>
                  <a:lnTo>
                    <a:pt x="0" y="124460"/>
                  </a:lnTo>
                  <a:cubicBezTo>
                    <a:pt x="0" y="55880"/>
                    <a:pt x="55880" y="0"/>
                    <a:pt x="124460" y="0"/>
                  </a:cubicBezTo>
                  <a:lnTo>
                    <a:pt x="556956" y="0"/>
                  </a:lnTo>
                  <a:cubicBezTo>
                    <a:pt x="625536" y="0"/>
                    <a:pt x="681416" y="55880"/>
                    <a:pt x="681416" y="124460"/>
                  </a:cubicBezTo>
                  <a:lnTo>
                    <a:pt x="681416" y="1342828"/>
                  </a:lnTo>
                  <a:cubicBezTo>
                    <a:pt x="681416" y="1411408"/>
                    <a:pt x="625536" y="1467288"/>
                    <a:pt x="556956" y="1467288"/>
                  </a:cubicBezTo>
                  <a:close/>
                </a:path>
              </a:pathLst>
            </a:custGeom>
            <a:solidFill>
              <a:srgbClr val="704E85">
                <a:alpha val="69804"/>
              </a:srgbClr>
            </a:solidFill>
          </p:spPr>
          <p:txBody>
            <a:bodyPr/>
            <a:lstStyle/>
            <a:p>
              <a:endParaRPr lang="en-US"/>
            </a:p>
          </p:txBody>
        </p:sp>
      </p:grpSp>
      <p:grpSp>
        <p:nvGrpSpPr>
          <p:cNvPr id="9" name="Group 9"/>
          <p:cNvGrpSpPr/>
          <p:nvPr/>
        </p:nvGrpSpPr>
        <p:grpSpPr>
          <a:xfrm>
            <a:off x="13524273" y="924005"/>
            <a:ext cx="4230805" cy="9042726"/>
            <a:chOff x="0" y="0"/>
            <a:chExt cx="686498" cy="1467288"/>
          </a:xfrm>
        </p:grpSpPr>
        <p:sp>
          <p:nvSpPr>
            <p:cNvPr id="10" name="Freeform 10"/>
            <p:cNvSpPr/>
            <p:nvPr/>
          </p:nvSpPr>
          <p:spPr>
            <a:xfrm>
              <a:off x="0" y="0"/>
              <a:ext cx="686498" cy="1467288"/>
            </a:xfrm>
            <a:custGeom>
              <a:avLst/>
              <a:gdLst/>
              <a:ahLst/>
              <a:cxnLst/>
              <a:rect l="l" t="t" r="r" b="b"/>
              <a:pathLst>
                <a:path w="686498" h="1467288">
                  <a:moveTo>
                    <a:pt x="562037" y="1467288"/>
                  </a:moveTo>
                  <a:lnTo>
                    <a:pt x="124460" y="1467288"/>
                  </a:lnTo>
                  <a:cubicBezTo>
                    <a:pt x="55880" y="1467288"/>
                    <a:pt x="0" y="1411408"/>
                    <a:pt x="0" y="1342828"/>
                  </a:cubicBezTo>
                  <a:lnTo>
                    <a:pt x="0" y="124460"/>
                  </a:lnTo>
                  <a:cubicBezTo>
                    <a:pt x="0" y="55880"/>
                    <a:pt x="55880" y="0"/>
                    <a:pt x="124460" y="0"/>
                  </a:cubicBezTo>
                  <a:lnTo>
                    <a:pt x="562038" y="0"/>
                  </a:lnTo>
                  <a:cubicBezTo>
                    <a:pt x="630618" y="0"/>
                    <a:pt x="686498" y="55880"/>
                    <a:pt x="686498" y="124460"/>
                  </a:cubicBezTo>
                  <a:lnTo>
                    <a:pt x="686498" y="1342828"/>
                  </a:lnTo>
                  <a:cubicBezTo>
                    <a:pt x="686498" y="1411408"/>
                    <a:pt x="630618" y="1467288"/>
                    <a:pt x="562038" y="1467288"/>
                  </a:cubicBezTo>
                  <a:close/>
                </a:path>
              </a:pathLst>
            </a:custGeom>
            <a:solidFill>
              <a:srgbClr val="FFC4D4">
                <a:alpha val="69804"/>
              </a:srgbClr>
            </a:solidFill>
          </p:spPr>
          <p:txBody>
            <a:bodyPr/>
            <a:lstStyle/>
            <a:p>
              <a:endParaRPr lang="en-US"/>
            </a:p>
          </p:txBody>
        </p:sp>
      </p:grpSp>
      <p:grpSp>
        <p:nvGrpSpPr>
          <p:cNvPr id="11" name="Group 11"/>
          <p:cNvGrpSpPr/>
          <p:nvPr/>
        </p:nvGrpSpPr>
        <p:grpSpPr>
          <a:xfrm>
            <a:off x="4747403" y="924005"/>
            <a:ext cx="4222905" cy="9042726"/>
            <a:chOff x="0" y="0"/>
            <a:chExt cx="685216" cy="1467288"/>
          </a:xfrm>
        </p:grpSpPr>
        <p:sp>
          <p:nvSpPr>
            <p:cNvPr id="12" name="Freeform 12"/>
            <p:cNvSpPr/>
            <p:nvPr/>
          </p:nvSpPr>
          <p:spPr>
            <a:xfrm>
              <a:off x="0" y="0"/>
              <a:ext cx="685216" cy="1467288"/>
            </a:xfrm>
            <a:custGeom>
              <a:avLst/>
              <a:gdLst/>
              <a:ahLst/>
              <a:cxnLst/>
              <a:rect l="l" t="t" r="r" b="b"/>
              <a:pathLst>
                <a:path w="685216" h="1467288">
                  <a:moveTo>
                    <a:pt x="560756" y="1467288"/>
                  </a:moveTo>
                  <a:lnTo>
                    <a:pt x="124460" y="1467288"/>
                  </a:lnTo>
                  <a:cubicBezTo>
                    <a:pt x="55880" y="1467288"/>
                    <a:pt x="0" y="1411408"/>
                    <a:pt x="0" y="1342828"/>
                  </a:cubicBezTo>
                  <a:lnTo>
                    <a:pt x="0" y="124460"/>
                  </a:lnTo>
                  <a:cubicBezTo>
                    <a:pt x="0" y="55880"/>
                    <a:pt x="55880" y="0"/>
                    <a:pt x="124460" y="0"/>
                  </a:cubicBezTo>
                  <a:lnTo>
                    <a:pt x="560756" y="0"/>
                  </a:lnTo>
                  <a:cubicBezTo>
                    <a:pt x="629336" y="0"/>
                    <a:pt x="685216" y="55880"/>
                    <a:pt x="685216" y="124460"/>
                  </a:cubicBezTo>
                  <a:lnTo>
                    <a:pt x="685216" y="1342828"/>
                  </a:lnTo>
                  <a:cubicBezTo>
                    <a:pt x="685216" y="1411408"/>
                    <a:pt x="629336" y="1467288"/>
                    <a:pt x="560756" y="1467288"/>
                  </a:cubicBezTo>
                  <a:close/>
                </a:path>
              </a:pathLst>
            </a:custGeom>
            <a:solidFill>
              <a:srgbClr val="D690AA">
                <a:alpha val="69804"/>
              </a:srgbClr>
            </a:solidFill>
          </p:spPr>
          <p:txBody>
            <a:bodyPr/>
            <a:lstStyle/>
            <a:p>
              <a:endParaRPr lang="en-US"/>
            </a:p>
          </p:txBody>
        </p:sp>
      </p:grpSp>
      <p:sp>
        <p:nvSpPr>
          <p:cNvPr id="13" name="Freeform 13"/>
          <p:cNvSpPr/>
          <p:nvPr/>
        </p:nvSpPr>
        <p:spPr>
          <a:xfrm>
            <a:off x="736196" y="1323603"/>
            <a:ext cx="963206" cy="1173247"/>
          </a:xfrm>
          <a:custGeom>
            <a:avLst/>
            <a:gdLst/>
            <a:ahLst/>
            <a:cxnLst/>
            <a:rect l="l" t="t" r="r" b="b"/>
            <a:pathLst>
              <a:path w="963206" h="1173247">
                <a:moveTo>
                  <a:pt x="0" y="0"/>
                </a:moveTo>
                <a:lnTo>
                  <a:pt x="963207" y="0"/>
                </a:lnTo>
                <a:lnTo>
                  <a:pt x="963207" y="1173246"/>
                </a:lnTo>
                <a:lnTo>
                  <a:pt x="0" y="11732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a:off x="9284632" y="1180797"/>
            <a:ext cx="1122721" cy="1062589"/>
          </a:xfrm>
          <a:custGeom>
            <a:avLst/>
            <a:gdLst/>
            <a:ahLst/>
            <a:cxnLst/>
            <a:rect l="l" t="t" r="r" b="b"/>
            <a:pathLst>
              <a:path w="1122721" h="1062589">
                <a:moveTo>
                  <a:pt x="0" y="0"/>
                </a:moveTo>
                <a:lnTo>
                  <a:pt x="1122721" y="0"/>
                </a:lnTo>
                <a:lnTo>
                  <a:pt x="1122721" y="1062589"/>
                </a:lnTo>
                <a:lnTo>
                  <a:pt x="0" y="106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a:off x="5002046" y="1259162"/>
            <a:ext cx="1085646" cy="1114003"/>
          </a:xfrm>
          <a:custGeom>
            <a:avLst/>
            <a:gdLst/>
            <a:ahLst/>
            <a:cxnLst/>
            <a:rect l="l" t="t" r="r" b="b"/>
            <a:pathLst>
              <a:path w="1085646" h="1114003">
                <a:moveTo>
                  <a:pt x="0" y="0"/>
                </a:moveTo>
                <a:lnTo>
                  <a:pt x="1085646" y="0"/>
                </a:lnTo>
                <a:lnTo>
                  <a:pt x="1085646" y="1114003"/>
                </a:lnTo>
                <a:lnTo>
                  <a:pt x="0" y="11140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800685" y="1180797"/>
            <a:ext cx="848766" cy="1062589"/>
          </a:xfrm>
          <a:custGeom>
            <a:avLst/>
            <a:gdLst/>
            <a:ahLst/>
            <a:cxnLst/>
            <a:rect l="l" t="t" r="r" b="b"/>
            <a:pathLst>
              <a:path w="848766" h="1062589">
                <a:moveTo>
                  <a:pt x="0" y="0"/>
                </a:moveTo>
                <a:lnTo>
                  <a:pt x="848765" y="0"/>
                </a:lnTo>
                <a:lnTo>
                  <a:pt x="848765" y="1062589"/>
                </a:lnTo>
                <a:lnTo>
                  <a:pt x="0" y="106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7" name="TextBox 17"/>
          <p:cNvSpPr txBox="1"/>
          <p:nvPr/>
        </p:nvSpPr>
        <p:spPr>
          <a:xfrm>
            <a:off x="779141" y="1610622"/>
            <a:ext cx="4222905" cy="434594"/>
          </a:xfrm>
          <a:prstGeom prst="rect">
            <a:avLst/>
          </a:prstGeom>
        </p:spPr>
        <p:txBody>
          <a:bodyPr lIns="0" tIns="0" rIns="0" bIns="0" rtlCol="0" anchor="t">
            <a:spAutoFit/>
          </a:bodyPr>
          <a:lstStyle/>
          <a:p>
            <a:pPr algn="ctr">
              <a:lnSpc>
                <a:spcPts val="3717"/>
              </a:lnSpc>
              <a:spcBef>
                <a:spcPct val="0"/>
              </a:spcBef>
            </a:pPr>
            <a:r>
              <a:rPr lang="en-US" sz="2199">
                <a:solidFill>
                  <a:srgbClr val="A63D8D"/>
                </a:solidFill>
                <a:latin typeface="Inter Bold"/>
              </a:rPr>
              <a:t>Existing Market</a:t>
            </a:r>
          </a:p>
        </p:txBody>
      </p:sp>
      <p:sp>
        <p:nvSpPr>
          <p:cNvPr id="18" name="TextBox 18"/>
          <p:cNvSpPr txBox="1"/>
          <p:nvPr/>
        </p:nvSpPr>
        <p:spPr>
          <a:xfrm>
            <a:off x="5254804" y="1475632"/>
            <a:ext cx="4222905" cy="434594"/>
          </a:xfrm>
          <a:prstGeom prst="rect">
            <a:avLst/>
          </a:prstGeom>
        </p:spPr>
        <p:txBody>
          <a:bodyPr lIns="0" tIns="0" rIns="0" bIns="0" rtlCol="0" anchor="t">
            <a:spAutoFit/>
          </a:bodyPr>
          <a:lstStyle/>
          <a:p>
            <a:pPr algn="ctr">
              <a:lnSpc>
                <a:spcPts val="3717"/>
              </a:lnSpc>
              <a:spcBef>
                <a:spcPct val="0"/>
              </a:spcBef>
            </a:pPr>
            <a:r>
              <a:rPr lang="en-US" sz="2199">
                <a:solidFill>
                  <a:srgbClr val="A63D8D"/>
                </a:solidFill>
                <a:latin typeface="Inter Bold"/>
              </a:rPr>
              <a:t>New Market</a:t>
            </a:r>
          </a:p>
        </p:txBody>
      </p:sp>
      <p:sp>
        <p:nvSpPr>
          <p:cNvPr id="19" name="TextBox 19"/>
          <p:cNvSpPr txBox="1"/>
          <p:nvPr/>
        </p:nvSpPr>
        <p:spPr>
          <a:xfrm>
            <a:off x="9730468" y="1475632"/>
            <a:ext cx="4222905" cy="434594"/>
          </a:xfrm>
          <a:prstGeom prst="rect">
            <a:avLst/>
          </a:prstGeom>
        </p:spPr>
        <p:txBody>
          <a:bodyPr lIns="0" tIns="0" rIns="0" bIns="0" rtlCol="0" anchor="t">
            <a:spAutoFit/>
          </a:bodyPr>
          <a:lstStyle/>
          <a:p>
            <a:pPr algn="ctr">
              <a:lnSpc>
                <a:spcPts val="3717"/>
              </a:lnSpc>
              <a:spcBef>
                <a:spcPct val="0"/>
              </a:spcBef>
            </a:pPr>
            <a:r>
              <a:rPr lang="en-US" sz="2199">
                <a:solidFill>
                  <a:srgbClr val="A63D8D"/>
                </a:solidFill>
                <a:latin typeface="Inter Bold"/>
              </a:rPr>
              <a:t>Exponential Market</a:t>
            </a:r>
          </a:p>
        </p:txBody>
      </p:sp>
      <p:sp>
        <p:nvSpPr>
          <p:cNvPr id="20" name="TextBox 20"/>
          <p:cNvSpPr txBox="1"/>
          <p:nvPr/>
        </p:nvSpPr>
        <p:spPr>
          <a:xfrm>
            <a:off x="13953373" y="1475632"/>
            <a:ext cx="4222905" cy="434594"/>
          </a:xfrm>
          <a:prstGeom prst="rect">
            <a:avLst/>
          </a:prstGeom>
        </p:spPr>
        <p:txBody>
          <a:bodyPr lIns="0" tIns="0" rIns="0" bIns="0" rtlCol="0" anchor="t">
            <a:spAutoFit/>
          </a:bodyPr>
          <a:lstStyle/>
          <a:p>
            <a:pPr algn="ctr">
              <a:lnSpc>
                <a:spcPts val="3717"/>
              </a:lnSpc>
              <a:spcBef>
                <a:spcPct val="0"/>
              </a:spcBef>
            </a:pPr>
            <a:r>
              <a:rPr lang="en-US" sz="2199">
                <a:solidFill>
                  <a:srgbClr val="A63D8D"/>
                </a:solidFill>
                <a:latin typeface="Inter Bold"/>
              </a:rPr>
              <a:t>Adjacent Market</a:t>
            </a:r>
          </a:p>
        </p:txBody>
      </p:sp>
      <p:sp>
        <p:nvSpPr>
          <p:cNvPr id="21" name="TextBox 21"/>
          <p:cNvSpPr txBox="1"/>
          <p:nvPr/>
        </p:nvSpPr>
        <p:spPr>
          <a:xfrm>
            <a:off x="9284632" y="2411124"/>
            <a:ext cx="4030455" cy="7736891"/>
          </a:xfrm>
          <a:prstGeom prst="rect">
            <a:avLst/>
          </a:prstGeom>
        </p:spPr>
        <p:txBody>
          <a:bodyPr lIns="0" tIns="0" rIns="0" bIns="0" rtlCol="0" anchor="t">
            <a:spAutoFit/>
          </a:bodyPr>
          <a:lstStyle/>
          <a:p>
            <a:pPr algn="l">
              <a:lnSpc>
                <a:spcPts val="2775"/>
              </a:lnSpc>
            </a:pPr>
            <a:r>
              <a:rPr lang="en-US" sz="1642">
                <a:solidFill>
                  <a:srgbClr val="000000"/>
                </a:solidFill>
                <a:latin typeface="Inter"/>
              </a:rPr>
              <a:t> - We want to be the go-to global events-organizing solution for all  events (In-person, Virtual, Hybrid or even in Metaverse)</a:t>
            </a:r>
          </a:p>
          <a:p>
            <a:pPr algn="l">
              <a:lnSpc>
                <a:spcPts val="2775"/>
              </a:lnSpc>
            </a:pPr>
            <a:endParaRPr lang="en-US" sz="1642">
              <a:solidFill>
                <a:srgbClr val="000000"/>
              </a:solidFill>
              <a:latin typeface="Inter"/>
            </a:endParaRPr>
          </a:p>
          <a:p>
            <a:pPr algn="l">
              <a:lnSpc>
                <a:spcPts val="2775"/>
              </a:lnSpc>
            </a:pPr>
            <a:r>
              <a:rPr lang="en-US" sz="1642">
                <a:solidFill>
                  <a:srgbClr val="000000"/>
                </a:solidFill>
                <a:latin typeface="Inter Bold"/>
              </a:rPr>
              <a:t>Metaverse and Immersive Event Experiences:</a:t>
            </a:r>
            <a:r>
              <a:rPr lang="en-US" sz="1642">
                <a:solidFill>
                  <a:srgbClr val="000000"/>
                </a:solidFill>
                <a:latin typeface="Inter"/>
              </a:rPr>
              <a:t> We will support a global audience of bug corporates to host fully immersive, personalized, and gamified events. E.g. Metaverse party/ fashion show for a fashion line launch by big brands who are active in Metaverse like H&amp;M</a:t>
            </a:r>
          </a:p>
          <a:p>
            <a:pPr algn="l">
              <a:lnSpc>
                <a:spcPts val="2775"/>
              </a:lnSpc>
            </a:pPr>
            <a:r>
              <a:rPr lang="en-US" sz="1642">
                <a:solidFill>
                  <a:srgbClr val="000000"/>
                </a:solidFill>
                <a:latin typeface="Inter"/>
              </a:rPr>
              <a:t> - Potential Customers: Fashion Brands, Luxury Brands, Tech Giants, Global Business and Corporates Corporates</a:t>
            </a:r>
          </a:p>
          <a:p>
            <a:pPr algn="l">
              <a:lnSpc>
                <a:spcPts val="2775"/>
              </a:lnSpc>
            </a:pPr>
            <a:r>
              <a:rPr lang="en-US" sz="1642">
                <a:solidFill>
                  <a:srgbClr val="000000"/>
                </a:solidFill>
                <a:latin typeface="Inter"/>
              </a:rPr>
              <a:t> </a:t>
            </a:r>
          </a:p>
          <a:p>
            <a:pPr algn="l">
              <a:lnSpc>
                <a:spcPts val="2775"/>
              </a:lnSpc>
            </a:pPr>
            <a:r>
              <a:rPr lang="en-US" sz="1642">
                <a:solidFill>
                  <a:srgbClr val="000000"/>
                </a:solidFill>
                <a:latin typeface="Inter Bold"/>
              </a:rPr>
              <a:t> Real-time Translation and Captioning</a:t>
            </a:r>
          </a:p>
          <a:p>
            <a:pPr algn="l">
              <a:lnSpc>
                <a:spcPts val="2775"/>
              </a:lnSpc>
            </a:pPr>
            <a:r>
              <a:rPr lang="en-US" sz="1642">
                <a:solidFill>
                  <a:srgbClr val="000000"/>
                </a:solidFill>
                <a:latin typeface="Inter"/>
              </a:rPr>
              <a:t> For covering Intenational Conferences,     Product Launche Events( Apple), etc.</a:t>
            </a:r>
          </a:p>
          <a:p>
            <a:pPr algn="l">
              <a:lnSpc>
                <a:spcPts val="2775"/>
              </a:lnSpc>
            </a:pPr>
            <a:endParaRPr lang="en-US" sz="1642">
              <a:solidFill>
                <a:srgbClr val="000000"/>
              </a:solidFill>
              <a:latin typeface="Inter"/>
            </a:endParaRPr>
          </a:p>
          <a:p>
            <a:pPr algn="l">
              <a:lnSpc>
                <a:spcPts val="2775"/>
              </a:lnSpc>
            </a:pPr>
            <a:endParaRPr lang="en-US" sz="1642">
              <a:solidFill>
                <a:srgbClr val="000000"/>
              </a:solidFill>
              <a:latin typeface="Inter"/>
            </a:endParaRPr>
          </a:p>
        </p:txBody>
      </p:sp>
      <p:sp>
        <p:nvSpPr>
          <p:cNvPr id="22" name="TextBox 22"/>
          <p:cNvSpPr txBox="1"/>
          <p:nvPr/>
        </p:nvSpPr>
        <p:spPr>
          <a:xfrm>
            <a:off x="13645952" y="2832941"/>
            <a:ext cx="4109125" cy="6499016"/>
          </a:xfrm>
          <a:prstGeom prst="rect">
            <a:avLst/>
          </a:prstGeom>
        </p:spPr>
        <p:txBody>
          <a:bodyPr lIns="0" tIns="0" rIns="0" bIns="0" rtlCol="0" anchor="t">
            <a:spAutoFit/>
          </a:bodyPr>
          <a:lstStyle/>
          <a:p>
            <a:pPr algn="l">
              <a:lnSpc>
                <a:spcPts val="2764"/>
              </a:lnSpc>
            </a:pPr>
            <a:r>
              <a:rPr lang="en-US" sz="1636">
                <a:solidFill>
                  <a:srgbClr val="000000"/>
                </a:solidFill>
                <a:latin typeface="Inter"/>
              </a:rPr>
              <a:t> </a:t>
            </a:r>
            <a:r>
              <a:rPr lang="en-US" sz="1636">
                <a:solidFill>
                  <a:srgbClr val="000000"/>
                </a:solidFill>
                <a:latin typeface="Inter Bold"/>
              </a:rPr>
              <a:t>Hotel and Accommodation Industry</a:t>
            </a:r>
          </a:p>
          <a:p>
            <a:pPr algn="l">
              <a:lnSpc>
                <a:spcPts val="2764"/>
              </a:lnSpc>
            </a:pPr>
            <a:r>
              <a:rPr lang="en-US" sz="1636">
                <a:solidFill>
                  <a:srgbClr val="000000"/>
                </a:solidFill>
                <a:latin typeface="Inter"/>
              </a:rPr>
              <a:t>- Partnering with hotels and accommodation providers to offer integrated lodging solutions, generating revenue through 10% on commissions, and creating cross-selling opportunities with tailored accommodation packages based on event data and attendee preferences.</a:t>
            </a:r>
          </a:p>
          <a:p>
            <a:pPr algn="l">
              <a:lnSpc>
                <a:spcPts val="2764"/>
              </a:lnSpc>
            </a:pPr>
            <a:endParaRPr lang="en-US" sz="1636">
              <a:solidFill>
                <a:srgbClr val="000000"/>
              </a:solidFill>
              <a:latin typeface="Inter"/>
            </a:endParaRPr>
          </a:p>
          <a:p>
            <a:pPr algn="l">
              <a:lnSpc>
                <a:spcPts val="2764"/>
              </a:lnSpc>
            </a:pPr>
            <a:r>
              <a:rPr lang="en-US" sz="1636">
                <a:solidFill>
                  <a:srgbClr val="000000"/>
                </a:solidFill>
                <a:latin typeface="Inter Bold"/>
              </a:rPr>
              <a:t> Travel and Tourism Industry</a:t>
            </a:r>
          </a:p>
          <a:p>
            <a:pPr algn="l">
              <a:lnSpc>
                <a:spcPts val="2764"/>
              </a:lnSpc>
            </a:pPr>
            <a:r>
              <a:rPr lang="en-US" sz="1636">
                <a:solidFill>
                  <a:srgbClr val="000000"/>
                </a:solidFill>
                <a:latin typeface="Inter"/>
              </a:rPr>
              <a:t> - Collaborating with travel agencies, airlines, and tourism boards to create comprehensive event travel packages, unlocking additional revenue streams through commissions, and targeted advertising opportunities based on event and attendee data.</a:t>
            </a:r>
          </a:p>
          <a:p>
            <a:pPr algn="l">
              <a:lnSpc>
                <a:spcPts val="2764"/>
              </a:lnSpc>
            </a:pPr>
            <a:endParaRPr lang="en-US" sz="1636">
              <a:solidFill>
                <a:srgbClr val="000000"/>
              </a:solidFill>
              <a:latin typeface="Inter"/>
            </a:endParaRPr>
          </a:p>
        </p:txBody>
      </p:sp>
      <p:sp>
        <p:nvSpPr>
          <p:cNvPr id="23" name="TextBox 23"/>
          <p:cNvSpPr txBox="1"/>
          <p:nvPr/>
        </p:nvSpPr>
        <p:spPr>
          <a:xfrm>
            <a:off x="559254" y="7191719"/>
            <a:ext cx="2691850" cy="220436"/>
          </a:xfrm>
          <a:prstGeom prst="rect">
            <a:avLst/>
          </a:prstGeom>
        </p:spPr>
        <p:txBody>
          <a:bodyPr lIns="0" tIns="0" rIns="0" bIns="0" rtlCol="0" anchor="t">
            <a:spAutoFit/>
          </a:bodyPr>
          <a:lstStyle/>
          <a:p>
            <a:pPr algn="ctr">
              <a:lnSpc>
                <a:spcPts val="1831"/>
              </a:lnSpc>
              <a:spcBef>
                <a:spcPct val="0"/>
              </a:spcBef>
            </a:pPr>
            <a:endParaRPr/>
          </a:p>
        </p:txBody>
      </p:sp>
      <p:sp>
        <p:nvSpPr>
          <p:cNvPr id="24" name="TextBox 24"/>
          <p:cNvSpPr txBox="1"/>
          <p:nvPr/>
        </p:nvSpPr>
        <p:spPr>
          <a:xfrm>
            <a:off x="296863" y="2715873"/>
            <a:ext cx="4240990" cy="6742678"/>
          </a:xfrm>
          <a:prstGeom prst="rect">
            <a:avLst/>
          </a:prstGeom>
        </p:spPr>
        <p:txBody>
          <a:bodyPr lIns="0" tIns="0" rIns="0" bIns="0" rtlCol="0" anchor="t">
            <a:spAutoFit/>
          </a:bodyPr>
          <a:lstStyle/>
          <a:p>
            <a:pPr marL="361722" lvl="1" indent="-180861" algn="l">
              <a:lnSpc>
                <a:spcPts val="2831"/>
              </a:lnSpc>
              <a:buFont typeface="Arial"/>
              <a:buChar char="•"/>
            </a:pPr>
            <a:r>
              <a:rPr lang="en-US" sz="1675">
                <a:solidFill>
                  <a:srgbClr val="000000"/>
                </a:solidFill>
                <a:latin typeface="Inter"/>
              </a:rPr>
              <a:t>The event organizing and management industry has major players working at different levels: Ticket Master, Eventbrite, Zoom Events, MS Teams</a:t>
            </a:r>
          </a:p>
          <a:p>
            <a:pPr algn="l">
              <a:lnSpc>
                <a:spcPts val="2831"/>
              </a:lnSpc>
            </a:pPr>
            <a:endParaRPr lang="en-US" sz="1675">
              <a:solidFill>
                <a:srgbClr val="000000"/>
              </a:solidFill>
              <a:latin typeface="Inter"/>
            </a:endParaRPr>
          </a:p>
          <a:p>
            <a:pPr marL="361722" lvl="1" indent="-180861" algn="l">
              <a:lnSpc>
                <a:spcPts val="2831"/>
              </a:lnSpc>
              <a:buFont typeface="Arial"/>
              <a:buChar char="•"/>
            </a:pPr>
            <a:r>
              <a:rPr lang="en-US" sz="1675">
                <a:solidFill>
                  <a:srgbClr val="000000"/>
                </a:solidFill>
                <a:latin typeface="Inter Bold"/>
              </a:rPr>
              <a:t>One-stop Solution for Organizers and Attendees: </a:t>
            </a:r>
            <a:r>
              <a:rPr lang="en-US" sz="1675">
                <a:solidFill>
                  <a:srgbClr val="000000"/>
                </a:solidFill>
                <a:latin typeface="Inter"/>
              </a:rPr>
              <a:t>There is a need for a centralized platform that can support audiences: Organizers and Attendee for end-to-end event management and attendance</a:t>
            </a:r>
          </a:p>
          <a:p>
            <a:pPr algn="l">
              <a:lnSpc>
                <a:spcPts val="2831"/>
              </a:lnSpc>
            </a:pPr>
            <a:endParaRPr lang="en-US" sz="1675">
              <a:solidFill>
                <a:srgbClr val="000000"/>
              </a:solidFill>
              <a:latin typeface="Inter"/>
            </a:endParaRPr>
          </a:p>
          <a:p>
            <a:pPr marL="361722" lvl="1" indent="-180861" algn="l">
              <a:lnSpc>
                <a:spcPts val="2831"/>
              </a:lnSpc>
              <a:buFont typeface="Arial"/>
              <a:buChar char="•"/>
            </a:pPr>
            <a:r>
              <a:rPr lang="en-US" sz="1675">
                <a:solidFill>
                  <a:srgbClr val="000000"/>
                </a:solidFill>
                <a:latin typeface="Inter Bold"/>
              </a:rPr>
              <a:t>Smarter, Faster, and Better Services: </a:t>
            </a:r>
            <a:r>
              <a:rPr lang="en-US" sz="1675">
                <a:solidFill>
                  <a:srgbClr val="000000"/>
                </a:solidFill>
                <a:latin typeface="Inter"/>
              </a:rPr>
              <a:t>Our solution is adaptive and supported by the latest technology to provide the best experience to customers (Event organizers and attendees ) at global level</a:t>
            </a:r>
          </a:p>
        </p:txBody>
      </p:sp>
      <p:sp>
        <p:nvSpPr>
          <p:cNvPr id="25" name="TextBox 25"/>
          <p:cNvSpPr txBox="1"/>
          <p:nvPr/>
        </p:nvSpPr>
        <p:spPr>
          <a:xfrm>
            <a:off x="4803342" y="2753973"/>
            <a:ext cx="4214590" cy="9112885"/>
          </a:xfrm>
          <a:prstGeom prst="rect">
            <a:avLst/>
          </a:prstGeom>
        </p:spPr>
        <p:txBody>
          <a:bodyPr lIns="0" tIns="0" rIns="0" bIns="0" rtlCol="0" anchor="t">
            <a:spAutoFit/>
          </a:bodyPr>
          <a:lstStyle/>
          <a:p>
            <a:pPr algn="l">
              <a:lnSpc>
                <a:spcPts val="2240"/>
              </a:lnSpc>
            </a:pPr>
            <a:r>
              <a:rPr lang="en-US" sz="1600">
                <a:solidFill>
                  <a:srgbClr val="000000"/>
                </a:solidFill>
                <a:latin typeface="Inter Bold"/>
              </a:rPr>
              <a:t>Artificial Intelligence (AI) and Machine Learning (ML) based solutions: </a:t>
            </a:r>
            <a:r>
              <a:rPr lang="en-US" sz="1600">
                <a:solidFill>
                  <a:srgbClr val="000000"/>
                </a:solidFill>
                <a:latin typeface="Inter"/>
              </a:rPr>
              <a:t>enhance event experiences through personalized support, optimized content curation, and tailored recommendations. Improving attendee engagement his will drive attendee engagement and loyalty, enabling premium pricing models</a:t>
            </a:r>
          </a:p>
          <a:p>
            <a:pPr algn="l">
              <a:lnSpc>
                <a:spcPts val="2240"/>
              </a:lnSpc>
            </a:pPr>
            <a:endParaRPr lang="en-US" sz="1600">
              <a:solidFill>
                <a:srgbClr val="000000"/>
              </a:solidFill>
              <a:latin typeface="Inter"/>
            </a:endParaRPr>
          </a:p>
          <a:p>
            <a:pPr algn="l">
              <a:lnSpc>
                <a:spcPts val="2240"/>
              </a:lnSpc>
            </a:pPr>
            <a:r>
              <a:rPr lang="en-US" sz="1600">
                <a:solidFill>
                  <a:srgbClr val="000000"/>
                </a:solidFill>
                <a:latin typeface="Inter Bold"/>
              </a:rPr>
              <a:t>Sustainability and Carbon Footprint Tracking: </a:t>
            </a:r>
            <a:r>
              <a:rPr lang="en-US" sz="1600">
                <a:solidFill>
                  <a:srgbClr val="000000"/>
                </a:solidFill>
                <a:latin typeface="Inter"/>
              </a:rPr>
              <a:t>Encourage environmentally responsible events, Eventopia's sustainability tracking solutions will attract eco-conscious organizers and attendees. </a:t>
            </a:r>
          </a:p>
          <a:p>
            <a:pPr algn="l">
              <a:lnSpc>
                <a:spcPts val="2240"/>
              </a:lnSpc>
            </a:pPr>
            <a:r>
              <a:rPr lang="en-US" sz="1600">
                <a:solidFill>
                  <a:srgbClr val="000000"/>
                </a:solidFill>
                <a:latin typeface="Inter"/>
              </a:rPr>
              <a:t> </a:t>
            </a:r>
          </a:p>
          <a:p>
            <a:pPr algn="l">
              <a:lnSpc>
                <a:spcPts val="2240"/>
              </a:lnSpc>
            </a:pPr>
            <a:r>
              <a:rPr lang="en-US" sz="1600">
                <a:solidFill>
                  <a:srgbClr val="000000"/>
                </a:solidFill>
                <a:latin typeface="Inter Bold"/>
              </a:rPr>
              <a:t>Augmented Reality Enhanced Presentations and Exhibits</a:t>
            </a:r>
            <a:r>
              <a:rPr lang="en-US" sz="1600">
                <a:solidFill>
                  <a:srgbClr val="000000"/>
                </a:solidFill>
                <a:latin typeface="Inter"/>
              </a:rPr>
              <a:t> (USP)</a:t>
            </a:r>
          </a:p>
          <a:p>
            <a:pPr algn="l">
              <a:lnSpc>
                <a:spcPts val="2240"/>
              </a:lnSpc>
            </a:pPr>
            <a:r>
              <a:rPr lang="en-US" sz="1600">
                <a:solidFill>
                  <a:srgbClr val="000000"/>
                </a:solidFill>
                <a:latin typeface="Inter"/>
              </a:rPr>
              <a:t>Eventopia's innovative AR capabilities will revolutionize event presentations and exhibits, providing immersive and engaging experiences for attendees. The uniqueness of this offering will attract event organizers and exhibitors, driving adoption and recurring revenue. </a:t>
            </a:r>
          </a:p>
          <a:p>
            <a:pPr algn="l">
              <a:lnSpc>
                <a:spcPts val="2240"/>
              </a:lnSpc>
            </a:pPr>
            <a:r>
              <a:rPr lang="en-US" sz="1600">
                <a:solidFill>
                  <a:srgbClr val="000000"/>
                </a:solidFill>
                <a:latin typeface="Inter"/>
              </a:rPr>
              <a:t> </a:t>
            </a:r>
          </a:p>
          <a:p>
            <a:pPr algn="ctr">
              <a:lnSpc>
                <a:spcPts val="2240"/>
              </a:lnSpc>
            </a:pPr>
            <a:endParaRPr lang="en-US" sz="1600">
              <a:solidFill>
                <a:srgbClr val="000000"/>
              </a:solidFill>
              <a:latin typeface="Inter"/>
            </a:endParaRPr>
          </a:p>
          <a:p>
            <a:pPr algn="ctr">
              <a:lnSpc>
                <a:spcPts val="2240"/>
              </a:lnSpc>
            </a:pPr>
            <a:endParaRPr lang="en-US" sz="1600">
              <a:solidFill>
                <a:srgbClr val="000000"/>
              </a:solidFill>
              <a:latin typeface="Inter"/>
            </a:endParaRPr>
          </a:p>
          <a:p>
            <a:pPr algn="ctr">
              <a:lnSpc>
                <a:spcPts val="2240"/>
              </a:lnSpc>
            </a:pPr>
            <a:endParaRPr lang="en-US" sz="1600">
              <a:solidFill>
                <a:srgbClr val="000000"/>
              </a:solidFill>
              <a:latin typeface="Inter"/>
            </a:endParaRPr>
          </a:p>
          <a:p>
            <a:pPr algn="ctr">
              <a:lnSpc>
                <a:spcPts val="2240"/>
              </a:lnSpc>
            </a:pPr>
            <a:endParaRPr lang="en-US" sz="1600">
              <a:solidFill>
                <a:srgbClr val="000000"/>
              </a:solidFill>
              <a:latin typeface="Inter"/>
            </a:endParaRPr>
          </a:p>
          <a:p>
            <a:pPr algn="ctr">
              <a:lnSpc>
                <a:spcPts val="2240"/>
              </a:lnSpc>
            </a:pPr>
            <a:endParaRPr lang="en-US" sz="1600">
              <a:solidFill>
                <a:srgbClr val="000000"/>
              </a:solidFill>
              <a:latin typeface="Inter"/>
            </a:endParaRPr>
          </a:p>
          <a:p>
            <a:pPr algn="ctr">
              <a:lnSpc>
                <a:spcPts val="2240"/>
              </a:lnSpc>
            </a:pPr>
            <a:endParaRPr lang="en-US" sz="1600">
              <a:solidFill>
                <a:srgbClr val="000000"/>
              </a:solidFill>
              <a:latin typeface="Inter"/>
            </a:endParaRPr>
          </a:p>
          <a:p>
            <a:pPr algn="ctr">
              <a:lnSpc>
                <a:spcPts val="2240"/>
              </a:lnSpc>
            </a:pPr>
            <a:endParaRPr lang="en-US" sz="1600">
              <a:solidFill>
                <a:srgbClr val="000000"/>
              </a:solidFill>
              <a:latin typeface="Inter"/>
            </a:endParaRPr>
          </a:p>
          <a:p>
            <a:pPr algn="ctr">
              <a:lnSpc>
                <a:spcPts val="2240"/>
              </a:lnSpc>
            </a:pPr>
            <a:r>
              <a:rPr lang="en-US" sz="1600">
                <a:solidFill>
                  <a:srgbClr val="000000"/>
                </a:solidFill>
                <a:latin typeface="Inter"/>
              </a:rPr>
              <a:t>                                              </a:t>
            </a:r>
          </a:p>
        </p:txBody>
      </p:sp>
      <p:sp>
        <p:nvSpPr>
          <p:cNvPr id="26" name="TextBox 26"/>
          <p:cNvSpPr txBox="1"/>
          <p:nvPr/>
        </p:nvSpPr>
        <p:spPr>
          <a:xfrm>
            <a:off x="6954350" y="27318"/>
            <a:ext cx="4031916" cy="694268"/>
          </a:xfrm>
          <a:prstGeom prst="rect">
            <a:avLst/>
          </a:prstGeom>
        </p:spPr>
        <p:txBody>
          <a:bodyPr lIns="0" tIns="0" rIns="0" bIns="0" rtlCol="0" anchor="t">
            <a:spAutoFit/>
          </a:bodyPr>
          <a:lstStyle/>
          <a:p>
            <a:pPr algn="ctr">
              <a:lnSpc>
                <a:spcPts val="5978"/>
              </a:lnSpc>
              <a:spcBef>
                <a:spcPct val="0"/>
              </a:spcBef>
            </a:pPr>
            <a:r>
              <a:rPr lang="en-US" sz="3537">
                <a:solidFill>
                  <a:srgbClr val="A63D8D"/>
                </a:solidFill>
                <a:latin typeface="Inter Bold"/>
              </a:rPr>
              <a:t>Market Types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grpSp>
        <p:nvGrpSpPr>
          <p:cNvPr id="2" name="Group 2"/>
          <p:cNvGrpSpPr/>
          <p:nvPr/>
        </p:nvGrpSpPr>
        <p:grpSpPr>
          <a:xfrm rot="-2977118">
            <a:off x="17403368" y="333311"/>
            <a:ext cx="703419" cy="70341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209"/>
                </a:lnSpc>
              </a:pPr>
              <a:endParaRPr/>
            </a:p>
          </p:txBody>
        </p:sp>
      </p:grpSp>
      <p:grpSp>
        <p:nvGrpSpPr>
          <p:cNvPr id="5" name="Group 5"/>
          <p:cNvGrpSpPr/>
          <p:nvPr/>
        </p:nvGrpSpPr>
        <p:grpSpPr>
          <a:xfrm>
            <a:off x="6439479" y="1793909"/>
            <a:ext cx="5065326" cy="7300814"/>
            <a:chOff x="0" y="0"/>
            <a:chExt cx="1334078" cy="1922848"/>
          </a:xfrm>
        </p:grpSpPr>
        <p:sp>
          <p:nvSpPr>
            <p:cNvPr id="6" name="Freeform 6"/>
            <p:cNvSpPr/>
            <p:nvPr/>
          </p:nvSpPr>
          <p:spPr>
            <a:xfrm>
              <a:off x="0" y="0"/>
              <a:ext cx="1334078" cy="1922848"/>
            </a:xfrm>
            <a:custGeom>
              <a:avLst/>
              <a:gdLst/>
              <a:ahLst/>
              <a:cxnLst/>
              <a:rect l="l" t="t" r="r" b="b"/>
              <a:pathLst>
                <a:path w="1334078" h="1922848">
                  <a:moveTo>
                    <a:pt x="77949" y="0"/>
                  </a:moveTo>
                  <a:lnTo>
                    <a:pt x="1256129" y="0"/>
                  </a:lnTo>
                  <a:cubicBezTo>
                    <a:pt x="1299179" y="0"/>
                    <a:pt x="1334078" y="34899"/>
                    <a:pt x="1334078" y="77949"/>
                  </a:cubicBezTo>
                  <a:lnTo>
                    <a:pt x="1334078" y="1844899"/>
                  </a:lnTo>
                  <a:cubicBezTo>
                    <a:pt x="1334078" y="1865573"/>
                    <a:pt x="1325865" y="1885399"/>
                    <a:pt x="1311247" y="1900018"/>
                  </a:cubicBezTo>
                  <a:cubicBezTo>
                    <a:pt x="1296629" y="1914636"/>
                    <a:pt x="1276802" y="1922848"/>
                    <a:pt x="1256129" y="1922848"/>
                  </a:cubicBezTo>
                  <a:lnTo>
                    <a:pt x="77949" y="1922848"/>
                  </a:lnTo>
                  <a:cubicBezTo>
                    <a:pt x="34899" y="1922848"/>
                    <a:pt x="0" y="1887949"/>
                    <a:pt x="0" y="1844899"/>
                  </a:cubicBezTo>
                  <a:lnTo>
                    <a:pt x="0" y="77949"/>
                  </a:lnTo>
                  <a:cubicBezTo>
                    <a:pt x="0" y="34899"/>
                    <a:pt x="34899" y="0"/>
                    <a:pt x="77949" y="0"/>
                  </a:cubicBezTo>
                  <a:close/>
                </a:path>
              </a:pathLst>
            </a:custGeom>
            <a:solidFill>
              <a:srgbClr val="F1F2F2"/>
            </a:solidFill>
            <a:ln w="19050" cap="rnd">
              <a:solidFill>
                <a:srgbClr val="000000"/>
              </a:solidFill>
              <a:prstDash val="solid"/>
              <a:round/>
            </a:ln>
          </p:spPr>
          <p:txBody>
            <a:bodyPr/>
            <a:lstStyle/>
            <a:p>
              <a:endParaRPr lang="en-US"/>
            </a:p>
          </p:txBody>
        </p:sp>
        <p:sp>
          <p:nvSpPr>
            <p:cNvPr id="7" name="TextBox 7"/>
            <p:cNvSpPr txBox="1"/>
            <p:nvPr/>
          </p:nvSpPr>
          <p:spPr>
            <a:xfrm>
              <a:off x="0" y="-76200"/>
              <a:ext cx="1334078" cy="1999048"/>
            </a:xfrm>
            <a:prstGeom prst="rect">
              <a:avLst/>
            </a:prstGeom>
          </p:spPr>
          <p:txBody>
            <a:bodyPr lIns="50800" tIns="50800" rIns="50800" bIns="50800" rtlCol="0" anchor="ctr"/>
            <a:lstStyle/>
            <a:p>
              <a:pPr algn="ctr">
                <a:lnSpc>
                  <a:spcPts val="2873"/>
                </a:lnSpc>
              </a:pPr>
              <a:endParaRPr/>
            </a:p>
          </p:txBody>
        </p:sp>
      </p:grpSp>
      <p:grpSp>
        <p:nvGrpSpPr>
          <p:cNvPr id="8" name="Group 8"/>
          <p:cNvGrpSpPr/>
          <p:nvPr/>
        </p:nvGrpSpPr>
        <p:grpSpPr>
          <a:xfrm>
            <a:off x="6654371" y="1908082"/>
            <a:ext cx="4728966" cy="2605789"/>
            <a:chOff x="0" y="0"/>
            <a:chExt cx="1245489" cy="686298"/>
          </a:xfrm>
        </p:grpSpPr>
        <p:sp>
          <p:nvSpPr>
            <p:cNvPr id="9" name="Freeform 9"/>
            <p:cNvSpPr/>
            <p:nvPr/>
          </p:nvSpPr>
          <p:spPr>
            <a:xfrm>
              <a:off x="0" y="0"/>
              <a:ext cx="1245489" cy="686298"/>
            </a:xfrm>
            <a:custGeom>
              <a:avLst/>
              <a:gdLst/>
              <a:ahLst/>
              <a:cxnLst/>
              <a:rect l="l" t="t" r="r" b="b"/>
              <a:pathLst>
                <a:path w="1245489" h="686298">
                  <a:moveTo>
                    <a:pt x="83493" y="0"/>
                  </a:moveTo>
                  <a:lnTo>
                    <a:pt x="1161996" y="0"/>
                  </a:lnTo>
                  <a:cubicBezTo>
                    <a:pt x="1208108" y="0"/>
                    <a:pt x="1245489" y="37381"/>
                    <a:pt x="1245489" y="83493"/>
                  </a:cubicBezTo>
                  <a:lnTo>
                    <a:pt x="1245489" y="602805"/>
                  </a:lnTo>
                  <a:cubicBezTo>
                    <a:pt x="1245489" y="648917"/>
                    <a:pt x="1208108" y="686298"/>
                    <a:pt x="1161996" y="686298"/>
                  </a:cubicBezTo>
                  <a:lnTo>
                    <a:pt x="83493" y="686298"/>
                  </a:lnTo>
                  <a:cubicBezTo>
                    <a:pt x="37381" y="686298"/>
                    <a:pt x="0" y="648917"/>
                    <a:pt x="0" y="602805"/>
                  </a:cubicBezTo>
                  <a:lnTo>
                    <a:pt x="0" y="83493"/>
                  </a:lnTo>
                  <a:cubicBezTo>
                    <a:pt x="0" y="37381"/>
                    <a:pt x="37381" y="0"/>
                    <a:pt x="83493" y="0"/>
                  </a:cubicBezTo>
                  <a:close/>
                </a:path>
              </a:pathLst>
            </a:custGeom>
            <a:solidFill>
              <a:srgbClr val="FFC4D4">
                <a:alpha val="70980"/>
              </a:srgbClr>
            </a:solidFill>
            <a:ln w="19050" cap="rnd">
              <a:solidFill>
                <a:srgbClr val="000000">
                  <a:alpha val="70980"/>
                </a:srgbClr>
              </a:solidFill>
              <a:prstDash val="solid"/>
              <a:round/>
            </a:ln>
          </p:spPr>
          <p:txBody>
            <a:bodyPr/>
            <a:lstStyle/>
            <a:p>
              <a:endParaRPr lang="en-US"/>
            </a:p>
          </p:txBody>
        </p:sp>
        <p:sp>
          <p:nvSpPr>
            <p:cNvPr id="10" name="TextBox 10"/>
            <p:cNvSpPr txBox="1"/>
            <p:nvPr/>
          </p:nvSpPr>
          <p:spPr>
            <a:xfrm>
              <a:off x="0" y="-76200"/>
              <a:ext cx="1245489" cy="762498"/>
            </a:xfrm>
            <a:prstGeom prst="rect">
              <a:avLst/>
            </a:prstGeom>
          </p:spPr>
          <p:txBody>
            <a:bodyPr lIns="50800" tIns="50800" rIns="50800" bIns="50800" rtlCol="0" anchor="ctr"/>
            <a:lstStyle/>
            <a:p>
              <a:pPr marL="0" lvl="0" indent="0" algn="ctr">
                <a:lnSpc>
                  <a:spcPts val="2873"/>
                </a:lnSpc>
                <a:spcBef>
                  <a:spcPct val="0"/>
                </a:spcBef>
              </a:pPr>
              <a:endParaRPr/>
            </a:p>
          </p:txBody>
        </p:sp>
      </p:grpSp>
      <p:sp>
        <p:nvSpPr>
          <p:cNvPr id="11" name="Freeform 11"/>
          <p:cNvSpPr/>
          <p:nvPr/>
        </p:nvSpPr>
        <p:spPr>
          <a:xfrm>
            <a:off x="8342096" y="2358918"/>
            <a:ext cx="1260092" cy="1480878"/>
          </a:xfrm>
          <a:custGeom>
            <a:avLst/>
            <a:gdLst/>
            <a:ahLst/>
            <a:cxnLst/>
            <a:rect l="l" t="t" r="r" b="b"/>
            <a:pathLst>
              <a:path w="1260092" h="1480878">
                <a:moveTo>
                  <a:pt x="0" y="0"/>
                </a:moveTo>
                <a:lnTo>
                  <a:pt x="1260092" y="0"/>
                </a:lnTo>
                <a:lnTo>
                  <a:pt x="1260092" y="1480877"/>
                </a:lnTo>
                <a:lnTo>
                  <a:pt x="0" y="1480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p:cNvGrpSpPr/>
          <p:nvPr/>
        </p:nvGrpSpPr>
        <p:grpSpPr>
          <a:xfrm>
            <a:off x="810973" y="1793909"/>
            <a:ext cx="5065326" cy="7300814"/>
            <a:chOff x="0" y="0"/>
            <a:chExt cx="1334078" cy="1922848"/>
          </a:xfrm>
        </p:grpSpPr>
        <p:sp>
          <p:nvSpPr>
            <p:cNvPr id="13" name="Freeform 13"/>
            <p:cNvSpPr/>
            <p:nvPr/>
          </p:nvSpPr>
          <p:spPr>
            <a:xfrm>
              <a:off x="0" y="0"/>
              <a:ext cx="1334078" cy="1922848"/>
            </a:xfrm>
            <a:custGeom>
              <a:avLst/>
              <a:gdLst/>
              <a:ahLst/>
              <a:cxnLst/>
              <a:rect l="l" t="t" r="r" b="b"/>
              <a:pathLst>
                <a:path w="1334078" h="1922848">
                  <a:moveTo>
                    <a:pt x="77949" y="0"/>
                  </a:moveTo>
                  <a:lnTo>
                    <a:pt x="1256129" y="0"/>
                  </a:lnTo>
                  <a:cubicBezTo>
                    <a:pt x="1299179" y="0"/>
                    <a:pt x="1334078" y="34899"/>
                    <a:pt x="1334078" y="77949"/>
                  </a:cubicBezTo>
                  <a:lnTo>
                    <a:pt x="1334078" y="1844899"/>
                  </a:lnTo>
                  <a:cubicBezTo>
                    <a:pt x="1334078" y="1865573"/>
                    <a:pt x="1325865" y="1885399"/>
                    <a:pt x="1311247" y="1900018"/>
                  </a:cubicBezTo>
                  <a:cubicBezTo>
                    <a:pt x="1296629" y="1914636"/>
                    <a:pt x="1276802" y="1922848"/>
                    <a:pt x="1256129" y="1922848"/>
                  </a:cubicBezTo>
                  <a:lnTo>
                    <a:pt x="77949" y="1922848"/>
                  </a:lnTo>
                  <a:cubicBezTo>
                    <a:pt x="34899" y="1922848"/>
                    <a:pt x="0" y="1887949"/>
                    <a:pt x="0" y="1844899"/>
                  </a:cubicBezTo>
                  <a:lnTo>
                    <a:pt x="0" y="77949"/>
                  </a:lnTo>
                  <a:cubicBezTo>
                    <a:pt x="0" y="34899"/>
                    <a:pt x="34899" y="0"/>
                    <a:pt x="77949" y="0"/>
                  </a:cubicBezTo>
                  <a:close/>
                </a:path>
              </a:pathLst>
            </a:custGeom>
            <a:solidFill>
              <a:srgbClr val="F1F2F2"/>
            </a:solidFill>
            <a:ln w="19050" cap="rnd">
              <a:solidFill>
                <a:srgbClr val="000000"/>
              </a:solidFill>
              <a:prstDash val="solid"/>
              <a:round/>
            </a:ln>
          </p:spPr>
          <p:txBody>
            <a:bodyPr/>
            <a:lstStyle/>
            <a:p>
              <a:endParaRPr lang="en-US"/>
            </a:p>
          </p:txBody>
        </p:sp>
        <p:sp>
          <p:nvSpPr>
            <p:cNvPr id="14" name="TextBox 14"/>
            <p:cNvSpPr txBox="1"/>
            <p:nvPr/>
          </p:nvSpPr>
          <p:spPr>
            <a:xfrm>
              <a:off x="0" y="-76200"/>
              <a:ext cx="1334078" cy="1999048"/>
            </a:xfrm>
            <a:prstGeom prst="rect">
              <a:avLst/>
            </a:prstGeom>
          </p:spPr>
          <p:txBody>
            <a:bodyPr lIns="50800" tIns="50800" rIns="50800" bIns="50800" rtlCol="0" anchor="ctr"/>
            <a:lstStyle/>
            <a:p>
              <a:pPr algn="ctr">
                <a:lnSpc>
                  <a:spcPts val="2873"/>
                </a:lnSpc>
              </a:pPr>
              <a:endParaRPr/>
            </a:p>
          </p:txBody>
        </p:sp>
      </p:grpSp>
      <p:grpSp>
        <p:nvGrpSpPr>
          <p:cNvPr id="15" name="Group 15"/>
          <p:cNvGrpSpPr/>
          <p:nvPr/>
        </p:nvGrpSpPr>
        <p:grpSpPr>
          <a:xfrm>
            <a:off x="979153" y="1879507"/>
            <a:ext cx="4728966" cy="2634364"/>
            <a:chOff x="0" y="0"/>
            <a:chExt cx="1245489" cy="693824"/>
          </a:xfrm>
        </p:grpSpPr>
        <p:sp>
          <p:nvSpPr>
            <p:cNvPr id="16" name="Freeform 16"/>
            <p:cNvSpPr/>
            <p:nvPr/>
          </p:nvSpPr>
          <p:spPr>
            <a:xfrm>
              <a:off x="0" y="0"/>
              <a:ext cx="1245489" cy="693824"/>
            </a:xfrm>
            <a:custGeom>
              <a:avLst/>
              <a:gdLst/>
              <a:ahLst/>
              <a:cxnLst/>
              <a:rect l="l" t="t" r="r" b="b"/>
              <a:pathLst>
                <a:path w="1245489" h="693824">
                  <a:moveTo>
                    <a:pt x="83493" y="0"/>
                  </a:moveTo>
                  <a:lnTo>
                    <a:pt x="1161996" y="0"/>
                  </a:lnTo>
                  <a:cubicBezTo>
                    <a:pt x="1208108" y="0"/>
                    <a:pt x="1245489" y="37381"/>
                    <a:pt x="1245489" y="83493"/>
                  </a:cubicBezTo>
                  <a:lnTo>
                    <a:pt x="1245489" y="610331"/>
                  </a:lnTo>
                  <a:cubicBezTo>
                    <a:pt x="1245489" y="656443"/>
                    <a:pt x="1208108" y="693824"/>
                    <a:pt x="1161996" y="693824"/>
                  </a:cubicBezTo>
                  <a:lnTo>
                    <a:pt x="83493" y="693824"/>
                  </a:lnTo>
                  <a:cubicBezTo>
                    <a:pt x="37381" y="693824"/>
                    <a:pt x="0" y="656443"/>
                    <a:pt x="0" y="610331"/>
                  </a:cubicBezTo>
                  <a:lnTo>
                    <a:pt x="0" y="83493"/>
                  </a:lnTo>
                  <a:cubicBezTo>
                    <a:pt x="0" y="37381"/>
                    <a:pt x="37381" y="0"/>
                    <a:pt x="83493" y="0"/>
                  </a:cubicBezTo>
                  <a:close/>
                </a:path>
              </a:pathLst>
            </a:custGeom>
            <a:solidFill>
              <a:srgbClr val="FFC4D4">
                <a:alpha val="70980"/>
              </a:srgbClr>
            </a:solidFill>
            <a:ln w="19050" cap="rnd">
              <a:solidFill>
                <a:srgbClr val="000000">
                  <a:alpha val="70980"/>
                </a:srgbClr>
              </a:solidFill>
              <a:prstDash val="solid"/>
              <a:round/>
            </a:ln>
          </p:spPr>
          <p:txBody>
            <a:bodyPr/>
            <a:lstStyle/>
            <a:p>
              <a:endParaRPr lang="en-US"/>
            </a:p>
          </p:txBody>
        </p:sp>
        <p:sp>
          <p:nvSpPr>
            <p:cNvPr id="17" name="TextBox 17"/>
            <p:cNvSpPr txBox="1"/>
            <p:nvPr/>
          </p:nvSpPr>
          <p:spPr>
            <a:xfrm>
              <a:off x="0" y="-76200"/>
              <a:ext cx="1245489" cy="770024"/>
            </a:xfrm>
            <a:prstGeom prst="rect">
              <a:avLst/>
            </a:prstGeom>
          </p:spPr>
          <p:txBody>
            <a:bodyPr lIns="50800" tIns="50800" rIns="50800" bIns="50800" rtlCol="0" anchor="ctr"/>
            <a:lstStyle/>
            <a:p>
              <a:pPr marL="0" lvl="0" indent="0" algn="ctr">
                <a:lnSpc>
                  <a:spcPts val="2873"/>
                </a:lnSpc>
                <a:spcBef>
                  <a:spcPct val="0"/>
                </a:spcBef>
              </a:pPr>
              <a:endParaRPr/>
            </a:p>
          </p:txBody>
        </p:sp>
      </p:grpSp>
      <p:sp>
        <p:nvSpPr>
          <p:cNvPr id="18" name="Freeform 18"/>
          <p:cNvSpPr/>
          <p:nvPr/>
        </p:nvSpPr>
        <p:spPr>
          <a:xfrm>
            <a:off x="2603197" y="2358918"/>
            <a:ext cx="1480878" cy="1480878"/>
          </a:xfrm>
          <a:custGeom>
            <a:avLst/>
            <a:gdLst/>
            <a:ahLst/>
            <a:cxnLst/>
            <a:rect l="l" t="t" r="r" b="b"/>
            <a:pathLst>
              <a:path w="1480878" h="1480878">
                <a:moveTo>
                  <a:pt x="0" y="0"/>
                </a:moveTo>
                <a:lnTo>
                  <a:pt x="1480878" y="0"/>
                </a:lnTo>
                <a:lnTo>
                  <a:pt x="1480878" y="1480877"/>
                </a:lnTo>
                <a:lnTo>
                  <a:pt x="0" y="1480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9" name="Group 19"/>
          <p:cNvGrpSpPr/>
          <p:nvPr/>
        </p:nvGrpSpPr>
        <p:grpSpPr>
          <a:xfrm>
            <a:off x="12000105" y="1822484"/>
            <a:ext cx="5065326" cy="7300814"/>
            <a:chOff x="0" y="0"/>
            <a:chExt cx="1334078" cy="1922848"/>
          </a:xfrm>
        </p:grpSpPr>
        <p:sp>
          <p:nvSpPr>
            <p:cNvPr id="20" name="Freeform 20"/>
            <p:cNvSpPr/>
            <p:nvPr/>
          </p:nvSpPr>
          <p:spPr>
            <a:xfrm>
              <a:off x="0" y="0"/>
              <a:ext cx="1334078" cy="1922848"/>
            </a:xfrm>
            <a:custGeom>
              <a:avLst/>
              <a:gdLst/>
              <a:ahLst/>
              <a:cxnLst/>
              <a:rect l="l" t="t" r="r" b="b"/>
              <a:pathLst>
                <a:path w="1334078" h="1922848">
                  <a:moveTo>
                    <a:pt x="77949" y="0"/>
                  </a:moveTo>
                  <a:lnTo>
                    <a:pt x="1256129" y="0"/>
                  </a:lnTo>
                  <a:cubicBezTo>
                    <a:pt x="1299179" y="0"/>
                    <a:pt x="1334078" y="34899"/>
                    <a:pt x="1334078" y="77949"/>
                  </a:cubicBezTo>
                  <a:lnTo>
                    <a:pt x="1334078" y="1844899"/>
                  </a:lnTo>
                  <a:cubicBezTo>
                    <a:pt x="1334078" y="1865573"/>
                    <a:pt x="1325865" y="1885399"/>
                    <a:pt x="1311247" y="1900018"/>
                  </a:cubicBezTo>
                  <a:cubicBezTo>
                    <a:pt x="1296629" y="1914636"/>
                    <a:pt x="1276802" y="1922848"/>
                    <a:pt x="1256129" y="1922848"/>
                  </a:cubicBezTo>
                  <a:lnTo>
                    <a:pt x="77949" y="1922848"/>
                  </a:lnTo>
                  <a:cubicBezTo>
                    <a:pt x="34899" y="1922848"/>
                    <a:pt x="0" y="1887949"/>
                    <a:pt x="0" y="1844899"/>
                  </a:cubicBezTo>
                  <a:lnTo>
                    <a:pt x="0" y="77949"/>
                  </a:lnTo>
                  <a:cubicBezTo>
                    <a:pt x="0" y="34899"/>
                    <a:pt x="34899" y="0"/>
                    <a:pt x="77949" y="0"/>
                  </a:cubicBezTo>
                  <a:close/>
                </a:path>
              </a:pathLst>
            </a:custGeom>
            <a:solidFill>
              <a:srgbClr val="F1F2F2"/>
            </a:solidFill>
            <a:ln w="19050" cap="rnd">
              <a:solidFill>
                <a:srgbClr val="000000"/>
              </a:solidFill>
              <a:prstDash val="solid"/>
              <a:round/>
            </a:ln>
          </p:spPr>
          <p:txBody>
            <a:bodyPr/>
            <a:lstStyle/>
            <a:p>
              <a:endParaRPr lang="en-US"/>
            </a:p>
          </p:txBody>
        </p:sp>
        <p:sp>
          <p:nvSpPr>
            <p:cNvPr id="21" name="TextBox 21"/>
            <p:cNvSpPr txBox="1"/>
            <p:nvPr/>
          </p:nvSpPr>
          <p:spPr>
            <a:xfrm>
              <a:off x="0" y="-76200"/>
              <a:ext cx="1334078" cy="1999048"/>
            </a:xfrm>
            <a:prstGeom prst="rect">
              <a:avLst/>
            </a:prstGeom>
          </p:spPr>
          <p:txBody>
            <a:bodyPr lIns="50800" tIns="50800" rIns="50800" bIns="50800" rtlCol="0" anchor="ctr"/>
            <a:lstStyle/>
            <a:p>
              <a:pPr algn="ctr">
                <a:lnSpc>
                  <a:spcPts val="2873"/>
                </a:lnSpc>
              </a:pPr>
              <a:endParaRPr/>
            </a:p>
          </p:txBody>
        </p:sp>
      </p:grpSp>
      <p:grpSp>
        <p:nvGrpSpPr>
          <p:cNvPr id="22" name="Group 22"/>
          <p:cNvGrpSpPr/>
          <p:nvPr/>
        </p:nvGrpSpPr>
        <p:grpSpPr>
          <a:xfrm>
            <a:off x="12168285" y="2024261"/>
            <a:ext cx="4728966" cy="2605789"/>
            <a:chOff x="0" y="0"/>
            <a:chExt cx="1245489" cy="686298"/>
          </a:xfrm>
        </p:grpSpPr>
        <p:sp>
          <p:nvSpPr>
            <p:cNvPr id="23" name="Freeform 23"/>
            <p:cNvSpPr/>
            <p:nvPr/>
          </p:nvSpPr>
          <p:spPr>
            <a:xfrm>
              <a:off x="0" y="0"/>
              <a:ext cx="1245489" cy="686298"/>
            </a:xfrm>
            <a:custGeom>
              <a:avLst/>
              <a:gdLst/>
              <a:ahLst/>
              <a:cxnLst/>
              <a:rect l="l" t="t" r="r" b="b"/>
              <a:pathLst>
                <a:path w="1245489" h="686298">
                  <a:moveTo>
                    <a:pt x="83493" y="0"/>
                  </a:moveTo>
                  <a:lnTo>
                    <a:pt x="1161996" y="0"/>
                  </a:lnTo>
                  <a:cubicBezTo>
                    <a:pt x="1208108" y="0"/>
                    <a:pt x="1245489" y="37381"/>
                    <a:pt x="1245489" y="83493"/>
                  </a:cubicBezTo>
                  <a:lnTo>
                    <a:pt x="1245489" y="602805"/>
                  </a:lnTo>
                  <a:cubicBezTo>
                    <a:pt x="1245489" y="648917"/>
                    <a:pt x="1208108" y="686298"/>
                    <a:pt x="1161996" y="686298"/>
                  </a:cubicBezTo>
                  <a:lnTo>
                    <a:pt x="83493" y="686298"/>
                  </a:lnTo>
                  <a:cubicBezTo>
                    <a:pt x="37381" y="686298"/>
                    <a:pt x="0" y="648917"/>
                    <a:pt x="0" y="602805"/>
                  </a:cubicBezTo>
                  <a:lnTo>
                    <a:pt x="0" y="83493"/>
                  </a:lnTo>
                  <a:cubicBezTo>
                    <a:pt x="0" y="37381"/>
                    <a:pt x="37381" y="0"/>
                    <a:pt x="83493" y="0"/>
                  </a:cubicBezTo>
                  <a:close/>
                </a:path>
              </a:pathLst>
            </a:custGeom>
            <a:solidFill>
              <a:srgbClr val="FFC4D4">
                <a:alpha val="70980"/>
              </a:srgbClr>
            </a:solidFill>
            <a:ln w="19050" cap="rnd">
              <a:solidFill>
                <a:srgbClr val="000000">
                  <a:alpha val="70980"/>
                </a:srgbClr>
              </a:solidFill>
              <a:prstDash val="solid"/>
              <a:round/>
            </a:ln>
          </p:spPr>
          <p:txBody>
            <a:bodyPr/>
            <a:lstStyle/>
            <a:p>
              <a:endParaRPr lang="en-US"/>
            </a:p>
          </p:txBody>
        </p:sp>
        <p:sp>
          <p:nvSpPr>
            <p:cNvPr id="24" name="TextBox 24"/>
            <p:cNvSpPr txBox="1"/>
            <p:nvPr/>
          </p:nvSpPr>
          <p:spPr>
            <a:xfrm>
              <a:off x="0" y="-76200"/>
              <a:ext cx="1245489" cy="762498"/>
            </a:xfrm>
            <a:prstGeom prst="rect">
              <a:avLst/>
            </a:prstGeom>
          </p:spPr>
          <p:txBody>
            <a:bodyPr lIns="50800" tIns="50800" rIns="50800" bIns="50800" rtlCol="0" anchor="ctr"/>
            <a:lstStyle/>
            <a:p>
              <a:pPr marL="0" lvl="0" indent="0" algn="ctr">
                <a:lnSpc>
                  <a:spcPts val="2873"/>
                </a:lnSpc>
                <a:spcBef>
                  <a:spcPct val="0"/>
                </a:spcBef>
              </a:pPr>
              <a:endParaRPr/>
            </a:p>
          </p:txBody>
        </p:sp>
      </p:grpSp>
      <p:sp>
        <p:nvSpPr>
          <p:cNvPr id="25" name="Freeform 25"/>
          <p:cNvSpPr/>
          <p:nvPr/>
        </p:nvSpPr>
        <p:spPr>
          <a:xfrm>
            <a:off x="13565785" y="2172811"/>
            <a:ext cx="1933966" cy="1853091"/>
          </a:xfrm>
          <a:custGeom>
            <a:avLst/>
            <a:gdLst/>
            <a:ahLst/>
            <a:cxnLst/>
            <a:rect l="l" t="t" r="r" b="b"/>
            <a:pathLst>
              <a:path w="1933966" h="1853091">
                <a:moveTo>
                  <a:pt x="0" y="0"/>
                </a:moveTo>
                <a:lnTo>
                  <a:pt x="1933966" y="0"/>
                </a:lnTo>
                <a:lnTo>
                  <a:pt x="1933966" y="1853091"/>
                </a:lnTo>
                <a:lnTo>
                  <a:pt x="0" y="1853091"/>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32" name="TextBox 32"/>
          <p:cNvSpPr txBox="1"/>
          <p:nvPr/>
        </p:nvSpPr>
        <p:spPr>
          <a:xfrm>
            <a:off x="6275846" y="4952021"/>
            <a:ext cx="5392591" cy="3158411"/>
          </a:xfrm>
          <a:prstGeom prst="rect">
            <a:avLst/>
          </a:prstGeom>
        </p:spPr>
        <p:txBody>
          <a:bodyPr lIns="0" tIns="0" rIns="0" bIns="0" rtlCol="0" anchor="t">
            <a:spAutoFit/>
          </a:bodyPr>
          <a:lstStyle/>
          <a:p>
            <a:pPr algn="ctr">
              <a:lnSpc>
                <a:spcPts val="4224"/>
              </a:lnSpc>
            </a:pPr>
            <a:r>
              <a:rPr lang="en-US" sz="2499">
                <a:solidFill>
                  <a:srgbClr val="000000"/>
                </a:solidFill>
                <a:latin typeface="Inter Bold"/>
              </a:rPr>
              <a:t>PR Strategy</a:t>
            </a:r>
          </a:p>
          <a:p>
            <a:pPr marL="1079496" lvl="2" indent="-359832" algn="l">
              <a:lnSpc>
                <a:spcPts val="4224"/>
              </a:lnSpc>
              <a:buFont typeface="Arial"/>
              <a:buChar char="⚬"/>
            </a:pPr>
            <a:r>
              <a:rPr lang="en-US" sz="2499">
                <a:solidFill>
                  <a:srgbClr val="000000"/>
                </a:solidFill>
                <a:latin typeface="Inter"/>
              </a:rPr>
              <a:t>Simplify product launch events</a:t>
            </a:r>
          </a:p>
          <a:p>
            <a:pPr marL="1079496" lvl="2" indent="-359832" algn="l">
              <a:lnSpc>
                <a:spcPts val="4224"/>
              </a:lnSpc>
              <a:buFont typeface="Arial"/>
              <a:buChar char="⚬"/>
            </a:pPr>
            <a:r>
              <a:rPr lang="en-US" sz="2499">
                <a:solidFill>
                  <a:srgbClr val="000000"/>
                </a:solidFill>
                <a:latin typeface="Inter"/>
              </a:rPr>
              <a:t>Maximize ROI</a:t>
            </a:r>
          </a:p>
          <a:p>
            <a:pPr marL="1079496" lvl="2" indent="-359832" algn="l">
              <a:lnSpc>
                <a:spcPts val="4224"/>
              </a:lnSpc>
              <a:buFont typeface="Arial"/>
              <a:buChar char="⚬"/>
            </a:pPr>
            <a:r>
              <a:rPr lang="en-US" sz="2499">
                <a:solidFill>
                  <a:srgbClr val="000000"/>
                </a:solidFill>
                <a:latin typeface="Inter"/>
              </a:rPr>
              <a:t>Cost-effective solution</a:t>
            </a:r>
          </a:p>
          <a:p>
            <a:pPr algn="l">
              <a:lnSpc>
                <a:spcPts val="4224"/>
              </a:lnSpc>
              <a:spcBef>
                <a:spcPct val="0"/>
              </a:spcBef>
            </a:pPr>
            <a:endParaRPr lang="en-US" sz="2499">
              <a:solidFill>
                <a:srgbClr val="000000"/>
              </a:solidFill>
              <a:latin typeface="Inter"/>
            </a:endParaRPr>
          </a:p>
        </p:txBody>
      </p:sp>
      <p:sp>
        <p:nvSpPr>
          <p:cNvPr id="33" name="TextBox 33"/>
          <p:cNvSpPr txBox="1"/>
          <p:nvPr/>
        </p:nvSpPr>
        <p:spPr>
          <a:xfrm>
            <a:off x="1467818" y="517525"/>
            <a:ext cx="15352364" cy="927100"/>
          </a:xfrm>
          <a:prstGeom prst="rect">
            <a:avLst/>
          </a:prstGeom>
        </p:spPr>
        <p:txBody>
          <a:bodyPr lIns="0" tIns="0" rIns="0" bIns="0" rtlCol="0" anchor="t">
            <a:spAutoFit/>
          </a:bodyPr>
          <a:lstStyle/>
          <a:p>
            <a:pPr algn="ctr">
              <a:lnSpc>
                <a:spcPts val="7699"/>
              </a:lnSpc>
              <a:spcBef>
                <a:spcPct val="0"/>
              </a:spcBef>
            </a:pPr>
            <a:r>
              <a:rPr lang="en-US" sz="5499">
                <a:solidFill>
                  <a:srgbClr val="A63D8D"/>
                </a:solidFill>
                <a:latin typeface="Inter Bold"/>
              </a:rPr>
              <a:t>Marketing Strategy</a:t>
            </a:r>
          </a:p>
        </p:txBody>
      </p:sp>
      <p:sp>
        <p:nvSpPr>
          <p:cNvPr id="34" name="TextBox 34"/>
          <p:cNvSpPr txBox="1"/>
          <p:nvPr/>
        </p:nvSpPr>
        <p:spPr>
          <a:xfrm>
            <a:off x="810973" y="4952021"/>
            <a:ext cx="5001928" cy="2625726"/>
          </a:xfrm>
          <a:prstGeom prst="rect">
            <a:avLst/>
          </a:prstGeom>
        </p:spPr>
        <p:txBody>
          <a:bodyPr lIns="0" tIns="0" rIns="0" bIns="0" rtlCol="0" anchor="t">
            <a:spAutoFit/>
          </a:bodyPr>
          <a:lstStyle/>
          <a:p>
            <a:pPr algn="ctr">
              <a:lnSpc>
                <a:spcPts val="4224"/>
              </a:lnSpc>
              <a:spcBef>
                <a:spcPct val="0"/>
              </a:spcBef>
            </a:pPr>
            <a:r>
              <a:rPr lang="en-US" sz="2499">
                <a:solidFill>
                  <a:srgbClr val="000000"/>
                </a:solidFill>
                <a:latin typeface="Inter Bold"/>
              </a:rPr>
              <a:t>Precise Audience Targeting</a:t>
            </a:r>
          </a:p>
          <a:p>
            <a:pPr marL="539748" lvl="1" indent="-269874" algn="l">
              <a:lnSpc>
                <a:spcPts val="4224"/>
              </a:lnSpc>
              <a:buFont typeface="Arial"/>
              <a:buChar char="•"/>
            </a:pPr>
            <a:r>
              <a:rPr lang="en-US" sz="2499">
                <a:solidFill>
                  <a:srgbClr val="000000"/>
                </a:solidFill>
                <a:latin typeface="Inter"/>
              </a:rPr>
              <a:t>Targeting audience based on their interest and suggesting Events &amp; Communities accordingly</a:t>
            </a:r>
          </a:p>
        </p:txBody>
      </p:sp>
      <p:sp>
        <p:nvSpPr>
          <p:cNvPr id="35" name="TextBox 35"/>
          <p:cNvSpPr txBox="1"/>
          <p:nvPr/>
        </p:nvSpPr>
        <p:spPr>
          <a:xfrm>
            <a:off x="11578356" y="5095386"/>
            <a:ext cx="5908824" cy="3159126"/>
          </a:xfrm>
          <a:prstGeom prst="rect">
            <a:avLst/>
          </a:prstGeom>
        </p:spPr>
        <p:txBody>
          <a:bodyPr lIns="0" tIns="0" rIns="0" bIns="0" rtlCol="0" anchor="t">
            <a:spAutoFit/>
          </a:bodyPr>
          <a:lstStyle/>
          <a:p>
            <a:pPr algn="ctr">
              <a:lnSpc>
                <a:spcPts val="4224"/>
              </a:lnSpc>
            </a:pPr>
            <a:r>
              <a:rPr lang="en-US" sz="2499">
                <a:solidFill>
                  <a:srgbClr val="000000"/>
                </a:solidFill>
                <a:latin typeface="Inter Bold"/>
              </a:rPr>
              <a:t>Marketing Channels</a:t>
            </a:r>
          </a:p>
          <a:p>
            <a:pPr marL="1079496" lvl="2" indent="-359832" algn="l">
              <a:lnSpc>
                <a:spcPts val="4224"/>
              </a:lnSpc>
              <a:buFont typeface="Arial"/>
              <a:buChar char="⚬"/>
            </a:pPr>
            <a:r>
              <a:rPr lang="en-US" sz="2499">
                <a:solidFill>
                  <a:srgbClr val="000000"/>
                </a:solidFill>
                <a:latin typeface="Inter"/>
              </a:rPr>
              <a:t>Content Marketing:</a:t>
            </a:r>
          </a:p>
          <a:p>
            <a:pPr marL="1079496" lvl="2" indent="-359832" algn="l">
              <a:lnSpc>
                <a:spcPts val="4224"/>
              </a:lnSpc>
              <a:buFont typeface="Arial"/>
              <a:buChar char="⚬"/>
            </a:pPr>
            <a:r>
              <a:rPr lang="en-US" sz="2499">
                <a:solidFill>
                  <a:srgbClr val="000000"/>
                </a:solidFill>
                <a:latin typeface="Inter"/>
              </a:rPr>
              <a:t>Social Media Marketing</a:t>
            </a:r>
          </a:p>
          <a:p>
            <a:pPr marL="1079496" lvl="2" indent="-359832" algn="l">
              <a:lnSpc>
                <a:spcPts val="4224"/>
              </a:lnSpc>
              <a:buFont typeface="Arial"/>
              <a:buChar char="⚬"/>
            </a:pPr>
            <a:r>
              <a:rPr lang="en-US" sz="2499">
                <a:solidFill>
                  <a:srgbClr val="000000"/>
                </a:solidFill>
                <a:latin typeface="Inter"/>
              </a:rPr>
              <a:t>Paid Advertising</a:t>
            </a:r>
          </a:p>
          <a:p>
            <a:pPr marL="1079496" lvl="2" indent="-359832" algn="l">
              <a:lnSpc>
                <a:spcPts val="4224"/>
              </a:lnSpc>
              <a:buFont typeface="Arial"/>
              <a:buChar char="⚬"/>
            </a:pPr>
            <a:r>
              <a:rPr lang="en-US" sz="2499">
                <a:solidFill>
                  <a:srgbClr val="000000"/>
                </a:solidFill>
                <a:latin typeface="Inter"/>
              </a:rPr>
              <a:t>Webinars &amp; Online Events</a:t>
            </a:r>
          </a:p>
          <a:p>
            <a:pPr algn="ctr">
              <a:lnSpc>
                <a:spcPts val="4224"/>
              </a:lnSpc>
              <a:spcBef>
                <a:spcPct val="0"/>
              </a:spcBef>
            </a:pPr>
            <a:endParaRPr lang="en-US" sz="2499">
              <a:solidFill>
                <a:srgbClr val="000000"/>
              </a:solidFill>
              <a:latin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grpSp>
        <p:nvGrpSpPr>
          <p:cNvPr id="2" name="Group 2"/>
          <p:cNvGrpSpPr/>
          <p:nvPr/>
        </p:nvGrpSpPr>
        <p:grpSpPr>
          <a:xfrm rot="-2977118">
            <a:off x="17403368" y="333311"/>
            <a:ext cx="703419" cy="70341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209"/>
                </a:lnSpc>
              </a:pPr>
              <a:endParaRPr/>
            </a:p>
          </p:txBody>
        </p:sp>
      </p:grpSp>
      <p:grpSp>
        <p:nvGrpSpPr>
          <p:cNvPr id="5" name="Group 5"/>
          <p:cNvGrpSpPr/>
          <p:nvPr/>
        </p:nvGrpSpPr>
        <p:grpSpPr>
          <a:xfrm>
            <a:off x="12461356" y="1736280"/>
            <a:ext cx="5065326" cy="7300814"/>
            <a:chOff x="0" y="0"/>
            <a:chExt cx="1334078" cy="1922848"/>
          </a:xfrm>
        </p:grpSpPr>
        <p:sp>
          <p:nvSpPr>
            <p:cNvPr id="6" name="Freeform 6"/>
            <p:cNvSpPr/>
            <p:nvPr/>
          </p:nvSpPr>
          <p:spPr>
            <a:xfrm>
              <a:off x="0" y="0"/>
              <a:ext cx="1334078" cy="1922848"/>
            </a:xfrm>
            <a:custGeom>
              <a:avLst/>
              <a:gdLst/>
              <a:ahLst/>
              <a:cxnLst/>
              <a:rect l="l" t="t" r="r" b="b"/>
              <a:pathLst>
                <a:path w="1334078" h="1922848">
                  <a:moveTo>
                    <a:pt x="77949" y="0"/>
                  </a:moveTo>
                  <a:lnTo>
                    <a:pt x="1256129" y="0"/>
                  </a:lnTo>
                  <a:cubicBezTo>
                    <a:pt x="1299179" y="0"/>
                    <a:pt x="1334078" y="34899"/>
                    <a:pt x="1334078" y="77949"/>
                  </a:cubicBezTo>
                  <a:lnTo>
                    <a:pt x="1334078" y="1844899"/>
                  </a:lnTo>
                  <a:cubicBezTo>
                    <a:pt x="1334078" y="1865573"/>
                    <a:pt x="1325865" y="1885399"/>
                    <a:pt x="1311247" y="1900018"/>
                  </a:cubicBezTo>
                  <a:cubicBezTo>
                    <a:pt x="1296629" y="1914636"/>
                    <a:pt x="1276802" y="1922848"/>
                    <a:pt x="1256129" y="1922848"/>
                  </a:cubicBezTo>
                  <a:lnTo>
                    <a:pt x="77949" y="1922848"/>
                  </a:lnTo>
                  <a:cubicBezTo>
                    <a:pt x="34899" y="1922848"/>
                    <a:pt x="0" y="1887949"/>
                    <a:pt x="0" y="1844899"/>
                  </a:cubicBezTo>
                  <a:lnTo>
                    <a:pt x="0" y="77949"/>
                  </a:lnTo>
                  <a:cubicBezTo>
                    <a:pt x="0" y="34899"/>
                    <a:pt x="34899" y="0"/>
                    <a:pt x="77949" y="0"/>
                  </a:cubicBezTo>
                  <a:close/>
                </a:path>
              </a:pathLst>
            </a:custGeom>
            <a:solidFill>
              <a:srgbClr val="000000">
                <a:alpha val="0"/>
              </a:srgbClr>
            </a:solidFill>
            <a:ln w="19050" cap="rnd">
              <a:solidFill>
                <a:srgbClr val="000000"/>
              </a:solidFill>
              <a:prstDash val="solid"/>
              <a:round/>
            </a:ln>
          </p:spPr>
          <p:txBody>
            <a:bodyPr/>
            <a:lstStyle/>
            <a:p>
              <a:endParaRPr lang="en-US"/>
            </a:p>
          </p:txBody>
        </p:sp>
        <p:sp>
          <p:nvSpPr>
            <p:cNvPr id="7" name="TextBox 7"/>
            <p:cNvSpPr txBox="1"/>
            <p:nvPr/>
          </p:nvSpPr>
          <p:spPr>
            <a:xfrm>
              <a:off x="0" y="-76200"/>
              <a:ext cx="1334078" cy="1999048"/>
            </a:xfrm>
            <a:prstGeom prst="rect">
              <a:avLst/>
            </a:prstGeom>
          </p:spPr>
          <p:txBody>
            <a:bodyPr lIns="50800" tIns="50800" rIns="50800" bIns="50800" rtlCol="0" anchor="ctr"/>
            <a:lstStyle/>
            <a:p>
              <a:pPr algn="ctr">
                <a:lnSpc>
                  <a:spcPts val="2873"/>
                </a:lnSpc>
              </a:pPr>
              <a:endParaRPr/>
            </a:p>
          </p:txBody>
        </p:sp>
      </p:grpSp>
      <p:grpSp>
        <p:nvGrpSpPr>
          <p:cNvPr id="8" name="Group 8"/>
          <p:cNvGrpSpPr/>
          <p:nvPr/>
        </p:nvGrpSpPr>
        <p:grpSpPr>
          <a:xfrm>
            <a:off x="762567" y="1736280"/>
            <a:ext cx="5065326" cy="7300814"/>
            <a:chOff x="0" y="0"/>
            <a:chExt cx="1334078" cy="1922848"/>
          </a:xfrm>
        </p:grpSpPr>
        <p:sp>
          <p:nvSpPr>
            <p:cNvPr id="9" name="Freeform 9"/>
            <p:cNvSpPr/>
            <p:nvPr/>
          </p:nvSpPr>
          <p:spPr>
            <a:xfrm>
              <a:off x="0" y="0"/>
              <a:ext cx="1334078" cy="1922848"/>
            </a:xfrm>
            <a:custGeom>
              <a:avLst/>
              <a:gdLst/>
              <a:ahLst/>
              <a:cxnLst/>
              <a:rect l="l" t="t" r="r" b="b"/>
              <a:pathLst>
                <a:path w="1334078" h="1922848">
                  <a:moveTo>
                    <a:pt x="77949" y="0"/>
                  </a:moveTo>
                  <a:lnTo>
                    <a:pt x="1256129" y="0"/>
                  </a:lnTo>
                  <a:cubicBezTo>
                    <a:pt x="1299179" y="0"/>
                    <a:pt x="1334078" y="34899"/>
                    <a:pt x="1334078" y="77949"/>
                  </a:cubicBezTo>
                  <a:lnTo>
                    <a:pt x="1334078" y="1844899"/>
                  </a:lnTo>
                  <a:cubicBezTo>
                    <a:pt x="1334078" y="1865573"/>
                    <a:pt x="1325865" y="1885399"/>
                    <a:pt x="1311247" y="1900018"/>
                  </a:cubicBezTo>
                  <a:cubicBezTo>
                    <a:pt x="1296629" y="1914636"/>
                    <a:pt x="1276802" y="1922848"/>
                    <a:pt x="1256129" y="1922848"/>
                  </a:cubicBezTo>
                  <a:lnTo>
                    <a:pt x="77949" y="1922848"/>
                  </a:lnTo>
                  <a:cubicBezTo>
                    <a:pt x="34899" y="1922848"/>
                    <a:pt x="0" y="1887949"/>
                    <a:pt x="0" y="1844899"/>
                  </a:cubicBezTo>
                  <a:lnTo>
                    <a:pt x="0" y="77949"/>
                  </a:lnTo>
                  <a:cubicBezTo>
                    <a:pt x="0" y="34899"/>
                    <a:pt x="34899" y="0"/>
                    <a:pt x="77949" y="0"/>
                  </a:cubicBezTo>
                  <a:close/>
                </a:path>
              </a:pathLst>
            </a:custGeom>
            <a:solidFill>
              <a:srgbClr val="000000">
                <a:alpha val="0"/>
              </a:srgbClr>
            </a:solidFill>
            <a:ln w="19050" cap="rnd">
              <a:solidFill>
                <a:srgbClr val="000000"/>
              </a:solidFill>
              <a:prstDash val="solid"/>
              <a:round/>
            </a:ln>
          </p:spPr>
          <p:txBody>
            <a:bodyPr/>
            <a:lstStyle/>
            <a:p>
              <a:endParaRPr lang="en-US"/>
            </a:p>
          </p:txBody>
        </p:sp>
        <p:sp>
          <p:nvSpPr>
            <p:cNvPr id="10" name="TextBox 10"/>
            <p:cNvSpPr txBox="1"/>
            <p:nvPr/>
          </p:nvSpPr>
          <p:spPr>
            <a:xfrm>
              <a:off x="0" y="-76200"/>
              <a:ext cx="1334078" cy="1999048"/>
            </a:xfrm>
            <a:prstGeom prst="rect">
              <a:avLst/>
            </a:prstGeom>
          </p:spPr>
          <p:txBody>
            <a:bodyPr lIns="50800" tIns="50800" rIns="50800" bIns="50800" rtlCol="0" anchor="ctr"/>
            <a:lstStyle/>
            <a:p>
              <a:pPr algn="ctr">
                <a:lnSpc>
                  <a:spcPts val="2873"/>
                </a:lnSpc>
              </a:pPr>
              <a:endParaRPr/>
            </a:p>
          </p:txBody>
        </p:sp>
      </p:grpSp>
      <p:grpSp>
        <p:nvGrpSpPr>
          <p:cNvPr id="11" name="Group 11"/>
          <p:cNvGrpSpPr/>
          <p:nvPr/>
        </p:nvGrpSpPr>
        <p:grpSpPr>
          <a:xfrm>
            <a:off x="6611592" y="1736280"/>
            <a:ext cx="5065326" cy="7300814"/>
            <a:chOff x="0" y="0"/>
            <a:chExt cx="1334078" cy="1922848"/>
          </a:xfrm>
        </p:grpSpPr>
        <p:sp>
          <p:nvSpPr>
            <p:cNvPr id="12" name="Freeform 12"/>
            <p:cNvSpPr/>
            <p:nvPr/>
          </p:nvSpPr>
          <p:spPr>
            <a:xfrm>
              <a:off x="0" y="0"/>
              <a:ext cx="1334078" cy="1922848"/>
            </a:xfrm>
            <a:custGeom>
              <a:avLst/>
              <a:gdLst/>
              <a:ahLst/>
              <a:cxnLst/>
              <a:rect l="l" t="t" r="r" b="b"/>
              <a:pathLst>
                <a:path w="1334078" h="1922848">
                  <a:moveTo>
                    <a:pt x="77949" y="0"/>
                  </a:moveTo>
                  <a:lnTo>
                    <a:pt x="1256129" y="0"/>
                  </a:lnTo>
                  <a:cubicBezTo>
                    <a:pt x="1299179" y="0"/>
                    <a:pt x="1334078" y="34899"/>
                    <a:pt x="1334078" y="77949"/>
                  </a:cubicBezTo>
                  <a:lnTo>
                    <a:pt x="1334078" y="1844899"/>
                  </a:lnTo>
                  <a:cubicBezTo>
                    <a:pt x="1334078" y="1865573"/>
                    <a:pt x="1325865" y="1885399"/>
                    <a:pt x="1311247" y="1900018"/>
                  </a:cubicBezTo>
                  <a:cubicBezTo>
                    <a:pt x="1296629" y="1914636"/>
                    <a:pt x="1276802" y="1922848"/>
                    <a:pt x="1256129" y="1922848"/>
                  </a:cubicBezTo>
                  <a:lnTo>
                    <a:pt x="77949" y="1922848"/>
                  </a:lnTo>
                  <a:cubicBezTo>
                    <a:pt x="34899" y="1922848"/>
                    <a:pt x="0" y="1887949"/>
                    <a:pt x="0" y="1844899"/>
                  </a:cubicBezTo>
                  <a:lnTo>
                    <a:pt x="0" y="77949"/>
                  </a:lnTo>
                  <a:cubicBezTo>
                    <a:pt x="0" y="34899"/>
                    <a:pt x="34899" y="0"/>
                    <a:pt x="77949" y="0"/>
                  </a:cubicBezTo>
                  <a:close/>
                </a:path>
              </a:pathLst>
            </a:custGeom>
            <a:solidFill>
              <a:srgbClr val="000000">
                <a:alpha val="0"/>
              </a:srgbClr>
            </a:solidFill>
            <a:ln w="19050" cap="rnd">
              <a:solidFill>
                <a:srgbClr val="000000"/>
              </a:solidFill>
              <a:prstDash val="solid"/>
              <a:round/>
            </a:ln>
          </p:spPr>
          <p:txBody>
            <a:bodyPr/>
            <a:lstStyle/>
            <a:p>
              <a:endParaRPr lang="en-US"/>
            </a:p>
          </p:txBody>
        </p:sp>
        <p:sp>
          <p:nvSpPr>
            <p:cNvPr id="13" name="TextBox 13"/>
            <p:cNvSpPr txBox="1"/>
            <p:nvPr/>
          </p:nvSpPr>
          <p:spPr>
            <a:xfrm>
              <a:off x="0" y="-76200"/>
              <a:ext cx="1334078" cy="1999048"/>
            </a:xfrm>
            <a:prstGeom prst="rect">
              <a:avLst/>
            </a:prstGeom>
          </p:spPr>
          <p:txBody>
            <a:bodyPr lIns="50800" tIns="50800" rIns="50800" bIns="50800" rtlCol="0" anchor="ctr"/>
            <a:lstStyle/>
            <a:p>
              <a:pPr algn="ctr">
                <a:lnSpc>
                  <a:spcPts val="2873"/>
                </a:lnSpc>
              </a:pPr>
              <a:endParaRPr/>
            </a:p>
          </p:txBody>
        </p:sp>
      </p:grpSp>
      <p:grpSp>
        <p:nvGrpSpPr>
          <p:cNvPr id="14" name="Group 14"/>
          <p:cNvGrpSpPr/>
          <p:nvPr/>
        </p:nvGrpSpPr>
        <p:grpSpPr>
          <a:xfrm>
            <a:off x="6779517" y="1827392"/>
            <a:ext cx="4728966" cy="2605789"/>
            <a:chOff x="0" y="0"/>
            <a:chExt cx="1245489" cy="686298"/>
          </a:xfrm>
        </p:grpSpPr>
        <p:sp>
          <p:nvSpPr>
            <p:cNvPr id="15" name="Freeform 15"/>
            <p:cNvSpPr/>
            <p:nvPr/>
          </p:nvSpPr>
          <p:spPr>
            <a:xfrm>
              <a:off x="0" y="0"/>
              <a:ext cx="1245489" cy="686298"/>
            </a:xfrm>
            <a:custGeom>
              <a:avLst/>
              <a:gdLst/>
              <a:ahLst/>
              <a:cxnLst/>
              <a:rect l="l" t="t" r="r" b="b"/>
              <a:pathLst>
                <a:path w="1245489" h="686298">
                  <a:moveTo>
                    <a:pt x="83493" y="0"/>
                  </a:moveTo>
                  <a:lnTo>
                    <a:pt x="1161996" y="0"/>
                  </a:lnTo>
                  <a:cubicBezTo>
                    <a:pt x="1208108" y="0"/>
                    <a:pt x="1245489" y="37381"/>
                    <a:pt x="1245489" y="83493"/>
                  </a:cubicBezTo>
                  <a:lnTo>
                    <a:pt x="1245489" y="602805"/>
                  </a:lnTo>
                  <a:cubicBezTo>
                    <a:pt x="1245489" y="648917"/>
                    <a:pt x="1208108" y="686298"/>
                    <a:pt x="1161996" y="686298"/>
                  </a:cubicBezTo>
                  <a:lnTo>
                    <a:pt x="83493" y="686298"/>
                  </a:lnTo>
                  <a:cubicBezTo>
                    <a:pt x="37381" y="686298"/>
                    <a:pt x="0" y="648917"/>
                    <a:pt x="0" y="602805"/>
                  </a:cubicBezTo>
                  <a:lnTo>
                    <a:pt x="0" y="83493"/>
                  </a:lnTo>
                  <a:cubicBezTo>
                    <a:pt x="0" y="37381"/>
                    <a:pt x="37381" y="0"/>
                    <a:pt x="83493" y="0"/>
                  </a:cubicBezTo>
                  <a:close/>
                </a:path>
              </a:pathLst>
            </a:custGeom>
            <a:solidFill>
              <a:srgbClr val="FFC4D4">
                <a:alpha val="70980"/>
              </a:srgbClr>
            </a:solidFill>
            <a:ln w="19050" cap="rnd">
              <a:solidFill>
                <a:srgbClr val="000000">
                  <a:alpha val="70980"/>
                </a:srgbClr>
              </a:solidFill>
              <a:prstDash val="solid"/>
              <a:round/>
            </a:ln>
          </p:spPr>
          <p:txBody>
            <a:bodyPr/>
            <a:lstStyle/>
            <a:p>
              <a:endParaRPr lang="en-US"/>
            </a:p>
          </p:txBody>
        </p:sp>
        <p:sp>
          <p:nvSpPr>
            <p:cNvPr id="16" name="TextBox 16"/>
            <p:cNvSpPr txBox="1"/>
            <p:nvPr/>
          </p:nvSpPr>
          <p:spPr>
            <a:xfrm>
              <a:off x="0" y="-76200"/>
              <a:ext cx="1245489" cy="762498"/>
            </a:xfrm>
            <a:prstGeom prst="rect">
              <a:avLst/>
            </a:prstGeom>
          </p:spPr>
          <p:txBody>
            <a:bodyPr lIns="50800" tIns="50800" rIns="50800" bIns="50800" rtlCol="0" anchor="ctr"/>
            <a:lstStyle/>
            <a:p>
              <a:pPr marL="0" lvl="0" indent="0" algn="ctr">
                <a:lnSpc>
                  <a:spcPts val="2873"/>
                </a:lnSpc>
                <a:spcBef>
                  <a:spcPct val="0"/>
                </a:spcBef>
              </a:pPr>
              <a:endParaRPr/>
            </a:p>
          </p:txBody>
        </p:sp>
      </p:grpSp>
      <p:sp>
        <p:nvSpPr>
          <p:cNvPr id="17" name="Freeform 17"/>
          <p:cNvSpPr/>
          <p:nvPr/>
        </p:nvSpPr>
        <p:spPr>
          <a:xfrm>
            <a:off x="8342291" y="2262088"/>
            <a:ext cx="1791779" cy="1736396"/>
          </a:xfrm>
          <a:custGeom>
            <a:avLst/>
            <a:gdLst/>
            <a:ahLst/>
            <a:cxnLst/>
            <a:rect l="l" t="t" r="r" b="b"/>
            <a:pathLst>
              <a:path w="1791779" h="1736396">
                <a:moveTo>
                  <a:pt x="0" y="0"/>
                </a:moveTo>
                <a:lnTo>
                  <a:pt x="1791779" y="0"/>
                </a:lnTo>
                <a:lnTo>
                  <a:pt x="1791779" y="1736397"/>
                </a:lnTo>
                <a:lnTo>
                  <a:pt x="0" y="1736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8" name="Group 18"/>
          <p:cNvGrpSpPr/>
          <p:nvPr/>
        </p:nvGrpSpPr>
        <p:grpSpPr>
          <a:xfrm>
            <a:off x="12648468" y="1888680"/>
            <a:ext cx="4728966" cy="2605789"/>
            <a:chOff x="0" y="0"/>
            <a:chExt cx="1245489" cy="686298"/>
          </a:xfrm>
        </p:grpSpPr>
        <p:sp>
          <p:nvSpPr>
            <p:cNvPr id="19" name="Freeform 19"/>
            <p:cNvSpPr/>
            <p:nvPr/>
          </p:nvSpPr>
          <p:spPr>
            <a:xfrm>
              <a:off x="0" y="0"/>
              <a:ext cx="1245489" cy="686298"/>
            </a:xfrm>
            <a:custGeom>
              <a:avLst/>
              <a:gdLst/>
              <a:ahLst/>
              <a:cxnLst/>
              <a:rect l="l" t="t" r="r" b="b"/>
              <a:pathLst>
                <a:path w="1245489" h="686298">
                  <a:moveTo>
                    <a:pt x="83493" y="0"/>
                  </a:moveTo>
                  <a:lnTo>
                    <a:pt x="1161996" y="0"/>
                  </a:lnTo>
                  <a:cubicBezTo>
                    <a:pt x="1208108" y="0"/>
                    <a:pt x="1245489" y="37381"/>
                    <a:pt x="1245489" y="83493"/>
                  </a:cubicBezTo>
                  <a:lnTo>
                    <a:pt x="1245489" y="602805"/>
                  </a:lnTo>
                  <a:cubicBezTo>
                    <a:pt x="1245489" y="648917"/>
                    <a:pt x="1208108" y="686298"/>
                    <a:pt x="1161996" y="686298"/>
                  </a:cubicBezTo>
                  <a:lnTo>
                    <a:pt x="83493" y="686298"/>
                  </a:lnTo>
                  <a:cubicBezTo>
                    <a:pt x="37381" y="686298"/>
                    <a:pt x="0" y="648917"/>
                    <a:pt x="0" y="602805"/>
                  </a:cubicBezTo>
                  <a:lnTo>
                    <a:pt x="0" y="83493"/>
                  </a:lnTo>
                  <a:cubicBezTo>
                    <a:pt x="0" y="37381"/>
                    <a:pt x="37381" y="0"/>
                    <a:pt x="83493" y="0"/>
                  </a:cubicBezTo>
                  <a:close/>
                </a:path>
              </a:pathLst>
            </a:custGeom>
            <a:solidFill>
              <a:srgbClr val="FFC4D4">
                <a:alpha val="70980"/>
              </a:srgbClr>
            </a:solidFill>
            <a:ln w="19050" cap="rnd">
              <a:solidFill>
                <a:srgbClr val="000000">
                  <a:alpha val="70980"/>
                </a:srgbClr>
              </a:solidFill>
              <a:prstDash val="solid"/>
              <a:round/>
            </a:ln>
          </p:spPr>
          <p:txBody>
            <a:bodyPr/>
            <a:lstStyle/>
            <a:p>
              <a:endParaRPr lang="en-US"/>
            </a:p>
          </p:txBody>
        </p:sp>
        <p:sp>
          <p:nvSpPr>
            <p:cNvPr id="20" name="TextBox 20"/>
            <p:cNvSpPr txBox="1"/>
            <p:nvPr/>
          </p:nvSpPr>
          <p:spPr>
            <a:xfrm>
              <a:off x="0" y="-76200"/>
              <a:ext cx="1245489" cy="762498"/>
            </a:xfrm>
            <a:prstGeom prst="rect">
              <a:avLst/>
            </a:prstGeom>
          </p:spPr>
          <p:txBody>
            <a:bodyPr lIns="50800" tIns="50800" rIns="50800" bIns="50800" rtlCol="0" anchor="ctr"/>
            <a:lstStyle/>
            <a:p>
              <a:pPr marL="0" lvl="0" indent="0" algn="ctr">
                <a:lnSpc>
                  <a:spcPts val="2873"/>
                </a:lnSpc>
                <a:spcBef>
                  <a:spcPct val="0"/>
                </a:spcBef>
              </a:pPr>
              <a:endParaRPr/>
            </a:p>
          </p:txBody>
        </p:sp>
      </p:grpSp>
      <p:sp>
        <p:nvSpPr>
          <p:cNvPr id="21" name="Freeform 21"/>
          <p:cNvSpPr/>
          <p:nvPr/>
        </p:nvSpPr>
        <p:spPr>
          <a:xfrm>
            <a:off x="14065444" y="2181453"/>
            <a:ext cx="1857151" cy="1701551"/>
          </a:xfrm>
          <a:custGeom>
            <a:avLst/>
            <a:gdLst/>
            <a:ahLst/>
            <a:cxnLst/>
            <a:rect l="l" t="t" r="r" b="b"/>
            <a:pathLst>
              <a:path w="1857151" h="1701551">
                <a:moveTo>
                  <a:pt x="0" y="0"/>
                </a:moveTo>
                <a:lnTo>
                  <a:pt x="1857150" y="0"/>
                </a:lnTo>
                <a:lnTo>
                  <a:pt x="1857150" y="1701552"/>
                </a:lnTo>
                <a:lnTo>
                  <a:pt x="0" y="17015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22" name="Group 22"/>
          <p:cNvGrpSpPr/>
          <p:nvPr/>
        </p:nvGrpSpPr>
        <p:grpSpPr>
          <a:xfrm>
            <a:off x="914967" y="1888680"/>
            <a:ext cx="4728966" cy="2605789"/>
            <a:chOff x="0" y="0"/>
            <a:chExt cx="1245489" cy="686298"/>
          </a:xfrm>
        </p:grpSpPr>
        <p:sp>
          <p:nvSpPr>
            <p:cNvPr id="23" name="Freeform 23"/>
            <p:cNvSpPr/>
            <p:nvPr/>
          </p:nvSpPr>
          <p:spPr>
            <a:xfrm>
              <a:off x="0" y="0"/>
              <a:ext cx="1245489" cy="686298"/>
            </a:xfrm>
            <a:custGeom>
              <a:avLst/>
              <a:gdLst/>
              <a:ahLst/>
              <a:cxnLst/>
              <a:rect l="l" t="t" r="r" b="b"/>
              <a:pathLst>
                <a:path w="1245489" h="686298">
                  <a:moveTo>
                    <a:pt x="83493" y="0"/>
                  </a:moveTo>
                  <a:lnTo>
                    <a:pt x="1161996" y="0"/>
                  </a:lnTo>
                  <a:cubicBezTo>
                    <a:pt x="1208108" y="0"/>
                    <a:pt x="1245489" y="37381"/>
                    <a:pt x="1245489" y="83493"/>
                  </a:cubicBezTo>
                  <a:lnTo>
                    <a:pt x="1245489" y="602805"/>
                  </a:lnTo>
                  <a:cubicBezTo>
                    <a:pt x="1245489" y="648917"/>
                    <a:pt x="1208108" y="686298"/>
                    <a:pt x="1161996" y="686298"/>
                  </a:cubicBezTo>
                  <a:lnTo>
                    <a:pt x="83493" y="686298"/>
                  </a:lnTo>
                  <a:cubicBezTo>
                    <a:pt x="37381" y="686298"/>
                    <a:pt x="0" y="648917"/>
                    <a:pt x="0" y="602805"/>
                  </a:cubicBezTo>
                  <a:lnTo>
                    <a:pt x="0" y="83493"/>
                  </a:lnTo>
                  <a:cubicBezTo>
                    <a:pt x="0" y="37381"/>
                    <a:pt x="37381" y="0"/>
                    <a:pt x="83493" y="0"/>
                  </a:cubicBezTo>
                  <a:close/>
                </a:path>
              </a:pathLst>
            </a:custGeom>
            <a:solidFill>
              <a:srgbClr val="FFC4D4">
                <a:alpha val="70980"/>
              </a:srgbClr>
            </a:solidFill>
            <a:ln w="19050" cap="rnd">
              <a:solidFill>
                <a:srgbClr val="000000">
                  <a:alpha val="70980"/>
                </a:srgbClr>
              </a:solidFill>
              <a:prstDash val="solid"/>
              <a:round/>
            </a:ln>
          </p:spPr>
          <p:txBody>
            <a:bodyPr/>
            <a:lstStyle/>
            <a:p>
              <a:endParaRPr lang="en-US"/>
            </a:p>
          </p:txBody>
        </p:sp>
        <p:sp>
          <p:nvSpPr>
            <p:cNvPr id="24" name="TextBox 24"/>
            <p:cNvSpPr txBox="1"/>
            <p:nvPr/>
          </p:nvSpPr>
          <p:spPr>
            <a:xfrm>
              <a:off x="0" y="-76200"/>
              <a:ext cx="1245489" cy="762498"/>
            </a:xfrm>
            <a:prstGeom prst="rect">
              <a:avLst/>
            </a:prstGeom>
          </p:spPr>
          <p:txBody>
            <a:bodyPr lIns="50800" tIns="50800" rIns="50800" bIns="50800" rtlCol="0" anchor="ctr"/>
            <a:lstStyle/>
            <a:p>
              <a:pPr marL="0" lvl="0" indent="0" algn="ctr">
                <a:lnSpc>
                  <a:spcPts val="2873"/>
                </a:lnSpc>
                <a:spcBef>
                  <a:spcPct val="0"/>
                </a:spcBef>
              </a:pPr>
              <a:endParaRPr/>
            </a:p>
          </p:txBody>
        </p:sp>
      </p:grpSp>
      <p:sp>
        <p:nvSpPr>
          <p:cNvPr id="25" name="Freeform 25"/>
          <p:cNvSpPr/>
          <p:nvPr/>
        </p:nvSpPr>
        <p:spPr>
          <a:xfrm>
            <a:off x="2477948" y="2342724"/>
            <a:ext cx="1634564" cy="1575126"/>
          </a:xfrm>
          <a:custGeom>
            <a:avLst/>
            <a:gdLst/>
            <a:ahLst/>
            <a:cxnLst/>
            <a:rect l="l" t="t" r="r" b="b"/>
            <a:pathLst>
              <a:path w="1634564" h="1575126">
                <a:moveTo>
                  <a:pt x="0" y="0"/>
                </a:moveTo>
                <a:lnTo>
                  <a:pt x="1634564" y="0"/>
                </a:lnTo>
                <a:lnTo>
                  <a:pt x="1634564" y="1575125"/>
                </a:lnTo>
                <a:lnTo>
                  <a:pt x="0" y="15751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2" name="TextBox 32"/>
          <p:cNvSpPr txBox="1"/>
          <p:nvPr/>
        </p:nvSpPr>
        <p:spPr>
          <a:xfrm>
            <a:off x="1467818" y="323405"/>
            <a:ext cx="15352364" cy="927100"/>
          </a:xfrm>
          <a:prstGeom prst="rect">
            <a:avLst/>
          </a:prstGeom>
        </p:spPr>
        <p:txBody>
          <a:bodyPr lIns="0" tIns="0" rIns="0" bIns="0" rtlCol="0" anchor="t">
            <a:spAutoFit/>
          </a:bodyPr>
          <a:lstStyle/>
          <a:p>
            <a:pPr algn="ctr">
              <a:lnSpc>
                <a:spcPts val="7699"/>
              </a:lnSpc>
              <a:spcBef>
                <a:spcPct val="0"/>
              </a:spcBef>
            </a:pPr>
            <a:r>
              <a:rPr lang="en-US" sz="5499">
                <a:solidFill>
                  <a:srgbClr val="A63D8D"/>
                </a:solidFill>
                <a:latin typeface="Inter Bold"/>
              </a:rPr>
              <a:t>Marketing Strategy</a:t>
            </a:r>
          </a:p>
        </p:txBody>
      </p:sp>
      <p:sp>
        <p:nvSpPr>
          <p:cNvPr id="33" name="TextBox 33"/>
          <p:cNvSpPr txBox="1"/>
          <p:nvPr/>
        </p:nvSpPr>
        <p:spPr>
          <a:xfrm>
            <a:off x="6189843" y="4840347"/>
            <a:ext cx="5908824" cy="3692526"/>
          </a:xfrm>
          <a:prstGeom prst="rect">
            <a:avLst/>
          </a:prstGeom>
        </p:spPr>
        <p:txBody>
          <a:bodyPr lIns="0" tIns="0" rIns="0" bIns="0" rtlCol="0" anchor="t">
            <a:spAutoFit/>
          </a:bodyPr>
          <a:lstStyle/>
          <a:p>
            <a:pPr algn="ctr">
              <a:lnSpc>
                <a:spcPts val="4224"/>
              </a:lnSpc>
            </a:pPr>
            <a:r>
              <a:rPr lang="en-US" sz="2499">
                <a:solidFill>
                  <a:srgbClr val="000000"/>
                </a:solidFill>
                <a:latin typeface="Inter Bold"/>
              </a:rPr>
              <a:t>Partnerships</a:t>
            </a:r>
          </a:p>
          <a:p>
            <a:pPr marL="1079496" lvl="2" indent="-359832" algn="l">
              <a:lnSpc>
                <a:spcPts val="4224"/>
              </a:lnSpc>
              <a:buFont typeface="Arial"/>
              <a:buChar char="⚬"/>
            </a:pPr>
            <a:r>
              <a:rPr lang="en-US" sz="2499">
                <a:solidFill>
                  <a:srgbClr val="000000"/>
                </a:solidFill>
                <a:latin typeface="Inter"/>
              </a:rPr>
              <a:t>Co-working Spaces &amp; Event Venues</a:t>
            </a:r>
          </a:p>
          <a:p>
            <a:pPr marL="1079496" lvl="2" indent="-359832" algn="l">
              <a:lnSpc>
                <a:spcPts val="4224"/>
              </a:lnSpc>
              <a:buFont typeface="Arial"/>
              <a:buChar char="⚬"/>
            </a:pPr>
            <a:r>
              <a:rPr lang="en-US" sz="2499">
                <a:solidFill>
                  <a:srgbClr val="000000"/>
                </a:solidFill>
                <a:latin typeface="Inter"/>
              </a:rPr>
              <a:t>Marketing &amp; PR Agencies (Globalization )</a:t>
            </a:r>
          </a:p>
          <a:p>
            <a:pPr marL="1079496" lvl="2" indent="-359832" algn="l">
              <a:lnSpc>
                <a:spcPts val="4224"/>
              </a:lnSpc>
              <a:buFont typeface="Arial"/>
              <a:buChar char="⚬"/>
            </a:pPr>
            <a:r>
              <a:rPr lang="en-US" sz="2499">
                <a:solidFill>
                  <a:srgbClr val="000000"/>
                </a:solidFill>
                <a:latin typeface="Inter"/>
              </a:rPr>
              <a:t>Industry Influencers</a:t>
            </a:r>
          </a:p>
          <a:p>
            <a:pPr algn="ctr">
              <a:lnSpc>
                <a:spcPts val="4224"/>
              </a:lnSpc>
              <a:spcBef>
                <a:spcPct val="0"/>
              </a:spcBef>
            </a:pPr>
            <a:endParaRPr lang="en-US" sz="2499">
              <a:solidFill>
                <a:srgbClr val="000000"/>
              </a:solidFill>
              <a:latin typeface="Inter"/>
            </a:endParaRPr>
          </a:p>
        </p:txBody>
      </p:sp>
      <p:sp>
        <p:nvSpPr>
          <p:cNvPr id="34" name="TextBox 34"/>
          <p:cNvSpPr txBox="1"/>
          <p:nvPr/>
        </p:nvSpPr>
        <p:spPr>
          <a:xfrm>
            <a:off x="11886132" y="4803893"/>
            <a:ext cx="5908824" cy="3692526"/>
          </a:xfrm>
          <a:prstGeom prst="rect">
            <a:avLst/>
          </a:prstGeom>
        </p:spPr>
        <p:txBody>
          <a:bodyPr lIns="0" tIns="0" rIns="0" bIns="0" rtlCol="0" anchor="t">
            <a:spAutoFit/>
          </a:bodyPr>
          <a:lstStyle/>
          <a:p>
            <a:pPr algn="ctr">
              <a:lnSpc>
                <a:spcPts val="4224"/>
              </a:lnSpc>
            </a:pPr>
            <a:r>
              <a:rPr lang="en-US" sz="2499">
                <a:solidFill>
                  <a:srgbClr val="000000"/>
                </a:solidFill>
                <a:latin typeface="Inter Bold"/>
              </a:rPr>
              <a:t>Branding &amp; Support</a:t>
            </a:r>
          </a:p>
          <a:p>
            <a:pPr marL="1079496" lvl="2" indent="-359832" algn="l">
              <a:lnSpc>
                <a:spcPts val="4224"/>
              </a:lnSpc>
              <a:buFont typeface="Arial"/>
              <a:buChar char="⚬"/>
            </a:pPr>
            <a:r>
              <a:rPr lang="en-US" sz="2499">
                <a:solidFill>
                  <a:srgbClr val="000000"/>
                </a:solidFill>
                <a:latin typeface="Inter"/>
              </a:rPr>
              <a:t>Build a Strong Brand Identity</a:t>
            </a:r>
          </a:p>
          <a:p>
            <a:pPr marL="1079496" lvl="2" indent="-359832" algn="l">
              <a:lnSpc>
                <a:spcPts val="4224"/>
              </a:lnSpc>
              <a:buFont typeface="Arial"/>
              <a:buChar char="⚬"/>
            </a:pPr>
            <a:r>
              <a:rPr lang="en-US" sz="2499">
                <a:solidFill>
                  <a:srgbClr val="000000"/>
                </a:solidFill>
                <a:latin typeface="Inter"/>
              </a:rPr>
              <a:t>Offer Excellent Customer Support</a:t>
            </a:r>
          </a:p>
          <a:p>
            <a:pPr marL="1079496" lvl="2" indent="-359832" algn="l">
              <a:lnSpc>
                <a:spcPts val="4224"/>
              </a:lnSpc>
              <a:buFont typeface="Arial"/>
              <a:buChar char="⚬"/>
            </a:pPr>
            <a:r>
              <a:rPr lang="en-US" sz="2499">
                <a:solidFill>
                  <a:srgbClr val="000000"/>
                </a:solidFill>
                <a:latin typeface="Inter"/>
              </a:rPr>
              <a:t>Showcase Customer Success Stories</a:t>
            </a:r>
          </a:p>
          <a:p>
            <a:pPr algn="l">
              <a:lnSpc>
                <a:spcPts val="4224"/>
              </a:lnSpc>
              <a:spcBef>
                <a:spcPct val="0"/>
              </a:spcBef>
            </a:pPr>
            <a:endParaRPr lang="en-US" sz="2499">
              <a:solidFill>
                <a:srgbClr val="000000"/>
              </a:solidFill>
              <a:latin typeface="Inter"/>
            </a:endParaRPr>
          </a:p>
        </p:txBody>
      </p:sp>
      <p:sp>
        <p:nvSpPr>
          <p:cNvPr id="35" name="TextBox 35"/>
          <p:cNvSpPr txBox="1"/>
          <p:nvPr/>
        </p:nvSpPr>
        <p:spPr>
          <a:xfrm>
            <a:off x="686443" y="4803893"/>
            <a:ext cx="5141450" cy="2092326"/>
          </a:xfrm>
          <a:prstGeom prst="rect">
            <a:avLst/>
          </a:prstGeom>
        </p:spPr>
        <p:txBody>
          <a:bodyPr lIns="0" tIns="0" rIns="0" bIns="0" rtlCol="0" anchor="t">
            <a:spAutoFit/>
          </a:bodyPr>
          <a:lstStyle/>
          <a:p>
            <a:pPr algn="ctr">
              <a:lnSpc>
                <a:spcPts val="4224"/>
              </a:lnSpc>
            </a:pPr>
            <a:r>
              <a:rPr lang="en-US" sz="2499">
                <a:solidFill>
                  <a:srgbClr val="000000"/>
                </a:solidFill>
                <a:latin typeface="Inter Bold"/>
              </a:rPr>
              <a:t>Metrics &amp; Tracking</a:t>
            </a:r>
          </a:p>
          <a:p>
            <a:pPr marL="539748" lvl="1" indent="-269874" algn="l">
              <a:lnSpc>
                <a:spcPts val="4224"/>
              </a:lnSpc>
              <a:buFont typeface="Arial"/>
              <a:buChar char="•"/>
            </a:pPr>
            <a:r>
              <a:rPr lang="en-US" sz="2499">
                <a:solidFill>
                  <a:srgbClr val="000000"/>
                </a:solidFill>
                <a:latin typeface="Inter"/>
              </a:rPr>
              <a:t>Monitor results, Report insights &amp; provide best practices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grpSp>
        <p:nvGrpSpPr>
          <p:cNvPr id="2" name="Group 2"/>
          <p:cNvGrpSpPr/>
          <p:nvPr/>
        </p:nvGrpSpPr>
        <p:grpSpPr>
          <a:xfrm>
            <a:off x="311355" y="2552453"/>
            <a:ext cx="4197231" cy="6705847"/>
            <a:chOff x="0" y="0"/>
            <a:chExt cx="1105444" cy="1766149"/>
          </a:xfrm>
        </p:grpSpPr>
        <p:sp>
          <p:nvSpPr>
            <p:cNvPr id="3" name="Freeform 3"/>
            <p:cNvSpPr/>
            <p:nvPr/>
          </p:nvSpPr>
          <p:spPr>
            <a:xfrm>
              <a:off x="0" y="0"/>
              <a:ext cx="1105444" cy="1766149"/>
            </a:xfrm>
            <a:custGeom>
              <a:avLst/>
              <a:gdLst/>
              <a:ahLst/>
              <a:cxnLst/>
              <a:rect l="l" t="t" r="r" b="b"/>
              <a:pathLst>
                <a:path w="1105444" h="1766149">
                  <a:moveTo>
                    <a:pt x="94071" y="0"/>
                  </a:moveTo>
                  <a:lnTo>
                    <a:pt x="1011373" y="0"/>
                  </a:lnTo>
                  <a:cubicBezTo>
                    <a:pt x="1063327" y="0"/>
                    <a:pt x="1105444" y="42117"/>
                    <a:pt x="1105444" y="94071"/>
                  </a:cubicBezTo>
                  <a:lnTo>
                    <a:pt x="1105444" y="1672078"/>
                  </a:lnTo>
                  <a:cubicBezTo>
                    <a:pt x="1105444" y="1724032"/>
                    <a:pt x="1063327" y="1766149"/>
                    <a:pt x="1011373" y="1766149"/>
                  </a:cubicBezTo>
                  <a:lnTo>
                    <a:pt x="94071" y="1766149"/>
                  </a:lnTo>
                  <a:cubicBezTo>
                    <a:pt x="42117" y="1766149"/>
                    <a:pt x="0" y="1724032"/>
                    <a:pt x="0" y="1672078"/>
                  </a:cubicBezTo>
                  <a:lnTo>
                    <a:pt x="0" y="94071"/>
                  </a:lnTo>
                  <a:cubicBezTo>
                    <a:pt x="0" y="42117"/>
                    <a:pt x="42117" y="0"/>
                    <a:pt x="94071" y="0"/>
                  </a:cubicBezTo>
                  <a:close/>
                </a:path>
              </a:pathLst>
            </a:custGeom>
            <a:solidFill>
              <a:srgbClr val="F2F6F4"/>
            </a:solidFill>
            <a:ln w="57150" cap="rnd">
              <a:solidFill>
                <a:srgbClr val="000000"/>
              </a:solidFill>
              <a:prstDash val="solid"/>
              <a:round/>
            </a:ln>
          </p:spPr>
          <p:txBody>
            <a:bodyPr/>
            <a:lstStyle/>
            <a:p>
              <a:endParaRPr lang="en-US"/>
            </a:p>
          </p:txBody>
        </p:sp>
        <p:sp>
          <p:nvSpPr>
            <p:cNvPr id="4" name="TextBox 4"/>
            <p:cNvSpPr txBox="1"/>
            <p:nvPr/>
          </p:nvSpPr>
          <p:spPr>
            <a:xfrm>
              <a:off x="0" y="-104775"/>
              <a:ext cx="1105444" cy="1870924"/>
            </a:xfrm>
            <a:prstGeom prst="rect">
              <a:avLst/>
            </a:prstGeom>
          </p:spPr>
          <p:txBody>
            <a:bodyPr lIns="50800" tIns="50800" rIns="50800" bIns="50800" rtlCol="0" anchor="ctr"/>
            <a:lstStyle/>
            <a:p>
              <a:pPr marL="0" lvl="0" indent="0" algn="ctr">
                <a:lnSpc>
                  <a:spcPts val="3717"/>
                </a:lnSpc>
                <a:spcBef>
                  <a:spcPct val="0"/>
                </a:spcBef>
              </a:pPr>
              <a:endParaRPr/>
            </a:p>
          </p:txBody>
        </p:sp>
      </p:grpSp>
      <p:sp>
        <p:nvSpPr>
          <p:cNvPr id="5" name="AutoShape 5"/>
          <p:cNvSpPr/>
          <p:nvPr/>
        </p:nvSpPr>
        <p:spPr>
          <a:xfrm>
            <a:off x="311355" y="3589011"/>
            <a:ext cx="4197231" cy="0"/>
          </a:xfrm>
          <a:prstGeom prst="line">
            <a:avLst/>
          </a:prstGeom>
          <a:ln w="38100" cap="flat">
            <a:solidFill>
              <a:srgbClr val="000000"/>
            </a:solidFill>
            <a:prstDash val="solid"/>
            <a:headEnd type="none" w="sm" len="sm"/>
            <a:tailEnd type="none" w="sm" len="sm"/>
          </a:ln>
        </p:spPr>
        <p:txBody>
          <a:bodyPr/>
          <a:lstStyle/>
          <a:p>
            <a:endParaRPr lang="en-US"/>
          </a:p>
        </p:txBody>
      </p:sp>
      <p:sp>
        <p:nvSpPr>
          <p:cNvPr id="6" name="AutoShape 6"/>
          <p:cNvSpPr/>
          <p:nvPr/>
        </p:nvSpPr>
        <p:spPr>
          <a:xfrm>
            <a:off x="311355" y="5022703"/>
            <a:ext cx="4197231"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7" name="Group 7"/>
          <p:cNvGrpSpPr/>
          <p:nvPr/>
        </p:nvGrpSpPr>
        <p:grpSpPr>
          <a:xfrm>
            <a:off x="4803861" y="2552453"/>
            <a:ext cx="4197231" cy="6705847"/>
            <a:chOff x="0" y="0"/>
            <a:chExt cx="1105444" cy="1766149"/>
          </a:xfrm>
        </p:grpSpPr>
        <p:sp>
          <p:nvSpPr>
            <p:cNvPr id="8" name="Freeform 8"/>
            <p:cNvSpPr/>
            <p:nvPr/>
          </p:nvSpPr>
          <p:spPr>
            <a:xfrm>
              <a:off x="0" y="0"/>
              <a:ext cx="1105444" cy="1766149"/>
            </a:xfrm>
            <a:custGeom>
              <a:avLst/>
              <a:gdLst/>
              <a:ahLst/>
              <a:cxnLst/>
              <a:rect l="l" t="t" r="r" b="b"/>
              <a:pathLst>
                <a:path w="1105444" h="1766149">
                  <a:moveTo>
                    <a:pt x="94071" y="0"/>
                  </a:moveTo>
                  <a:lnTo>
                    <a:pt x="1011373" y="0"/>
                  </a:lnTo>
                  <a:cubicBezTo>
                    <a:pt x="1063327" y="0"/>
                    <a:pt x="1105444" y="42117"/>
                    <a:pt x="1105444" y="94071"/>
                  </a:cubicBezTo>
                  <a:lnTo>
                    <a:pt x="1105444" y="1672078"/>
                  </a:lnTo>
                  <a:cubicBezTo>
                    <a:pt x="1105444" y="1724032"/>
                    <a:pt x="1063327" y="1766149"/>
                    <a:pt x="1011373" y="1766149"/>
                  </a:cubicBezTo>
                  <a:lnTo>
                    <a:pt x="94071" y="1766149"/>
                  </a:lnTo>
                  <a:cubicBezTo>
                    <a:pt x="42117" y="1766149"/>
                    <a:pt x="0" y="1724032"/>
                    <a:pt x="0" y="1672078"/>
                  </a:cubicBezTo>
                  <a:lnTo>
                    <a:pt x="0" y="94071"/>
                  </a:lnTo>
                  <a:cubicBezTo>
                    <a:pt x="0" y="42117"/>
                    <a:pt x="42117" y="0"/>
                    <a:pt x="94071" y="0"/>
                  </a:cubicBezTo>
                  <a:close/>
                </a:path>
              </a:pathLst>
            </a:custGeom>
            <a:solidFill>
              <a:srgbClr val="F2F6F4"/>
            </a:solidFill>
            <a:ln w="57150" cap="rnd">
              <a:solidFill>
                <a:srgbClr val="000000"/>
              </a:solidFill>
              <a:prstDash val="solid"/>
              <a:round/>
            </a:ln>
          </p:spPr>
          <p:txBody>
            <a:bodyPr/>
            <a:lstStyle/>
            <a:p>
              <a:endParaRPr lang="en-US"/>
            </a:p>
          </p:txBody>
        </p:sp>
        <p:sp>
          <p:nvSpPr>
            <p:cNvPr id="9" name="TextBox 9"/>
            <p:cNvSpPr txBox="1"/>
            <p:nvPr/>
          </p:nvSpPr>
          <p:spPr>
            <a:xfrm>
              <a:off x="0" y="-104775"/>
              <a:ext cx="1105444" cy="1870924"/>
            </a:xfrm>
            <a:prstGeom prst="rect">
              <a:avLst/>
            </a:prstGeom>
          </p:spPr>
          <p:txBody>
            <a:bodyPr lIns="50800" tIns="50800" rIns="50800" bIns="50800" rtlCol="0" anchor="ctr"/>
            <a:lstStyle/>
            <a:p>
              <a:pPr marL="0" lvl="0" indent="0" algn="ctr">
                <a:lnSpc>
                  <a:spcPts val="3717"/>
                </a:lnSpc>
                <a:spcBef>
                  <a:spcPct val="0"/>
                </a:spcBef>
              </a:pPr>
              <a:endParaRPr/>
            </a:p>
          </p:txBody>
        </p:sp>
      </p:grpSp>
      <p:sp>
        <p:nvSpPr>
          <p:cNvPr id="10" name="AutoShape 10"/>
          <p:cNvSpPr/>
          <p:nvPr/>
        </p:nvSpPr>
        <p:spPr>
          <a:xfrm>
            <a:off x="4803861" y="3589011"/>
            <a:ext cx="4197231" cy="0"/>
          </a:xfrm>
          <a:prstGeom prst="line">
            <a:avLst/>
          </a:prstGeom>
          <a:ln w="38100" cap="flat">
            <a:solidFill>
              <a:srgbClr val="000000"/>
            </a:solidFill>
            <a:prstDash val="solid"/>
            <a:headEnd type="none" w="sm" len="sm"/>
            <a:tailEnd type="none" w="sm" len="sm"/>
          </a:ln>
        </p:spPr>
        <p:txBody>
          <a:bodyPr/>
          <a:lstStyle/>
          <a:p>
            <a:endParaRPr lang="en-US"/>
          </a:p>
        </p:txBody>
      </p:sp>
      <p:sp>
        <p:nvSpPr>
          <p:cNvPr id="11" name="AutoShape 11"/>
          <p:cNvSpPr/>
          <p:nvPr/>
        </p:nvSpPr>
        <p:spPr>
          <a:xfrm>
            <a:off x="4803861" y="5022703"/>
            <a:ext cx="4197231"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12" name="Group 12"/>
          <p:cNvGrpSpPr/>
          <p:nvPr/>
        </p:nvGrpSpPr>
        <p:grpSpPr>
          <a:xfrm>
            <a:off x="9233131" y="2552453"/>
            <a:ext cx="4197231" cy="6705847"/>
            <a:chOff x="0" y="0"/>
            <a:chExt cx="1105444" cy="1766149"/>
          </a:xfrm>
        </p:grpSpPr>
        <p:sp>
          <p:nvSpPr>
            <p:cNvPr id="13" name="Freeform 13"/>
            <p:cNvSpPr/>
            <p:nvPr/>
          </p:nvSpPr>
          <p:spPr>
            <a:xfrm>
              <a:off x="0" y="0"/>
              <a:ext cx="1105444" cy="1766149"/>
            </a:xfrm>
            <a:custGeom>
              <a:avLst/>
              <a:gdLst/>
              <a:ahLst/>
              <a:cxnLst/>
              <a:rect l="l" t="t" r="r" b="b"/>
              <a:pathLst>
                <a:path w="1105444" h="1766149">
                  <a:moveTo>
                    <a:pt x="84848" y="0"/>
                  </a:moveTo>
                  <a:lnTo>
                    <a:pt x="1020595" y="0"/>
                  </a:lnTo>
                  <a:cubicBezTo>
                    <a:pt x="1067456" y="0"/>
                    <a:pt x="1105444" y="37988"/>
                    <a:pt x="1105444" y="84848"/>
                  </a:cubicBezTo>
                  <a:lnTo>
                    <a:pt x="1105444" y="1681301"/>
                  </a:lnTo>
                  <a:cubicBezTo>
                    <a:pt x="1105444" y="1703804"/>
                    <a:pt x="1096504" y="1725386"/>
                    <a:pt x="1080592" y="1741298"/>
                  </a:cubicBezTo>
                  <a:cubicBezTo>
                    <a:pt x="1064680" y="1757210"/>
                    <a:pt x="1043098" y="1766149"/>
                    <a:pt x="1020595" y="1766149"/>
                  </a:cubicBezTo>
                  <a:lnTo>
                    <a:pt x="84848" y="1766149"/>
                  </a:lnTo>
                  <a:cubicBezTo>
                    <a:pt x="62345" y="1766149"/>
                    <a:pt x="40764" y="1757210"/>
                    <a:pt x="24852" y="1741298"/>
                  </a:cubicBezTo>
                  <a:cubicBezTo>
                    <a:pt x="8939" y="1725386"/>
                    <a:pt x="0" y="1703804"/>
                    <a:pt x="0" y="1681301"/>
                  </a:cubicBezTo>
                  <a:lnTo>
                    <a:pt x="0" y="84848"/>
                  </a:lnTo>
                  <a:cubicBezTo>
                    <a:pt x="0" y="62345"/>
                    <a:pt x="8939" y="40764"/>
                    <a:pt x="24852" y="24852"/>
                  </a:cubicBezTo>
                  <a:cubicBezTo>
                    <a:pt x="40764" y="8939"/>
                    <a:pt x="62345" y="0"/>
                    <a:pt x="84848" y="0"/>
                  </a:cubicBezTo>
                  <a:close/>
                </a:path>
              </a:pathLst>
            </a:custGeom>
            <a:solidFill>
              <a:srgbClr val="F2F6F4"/>
            </a:solidFill>
            <a:ln w="57150" cap="rnd">
              <a:solidFill>
                <a:srgbClr val="000000"/>
              </a:solidFill>
              <a:prstDash val="solid"/>
              <a:round/>
            </a:ln>
          </p:spPr>
          <p:txBody>
            <a:bodyPr/>
            <a:lstStyle/>
            <a:p>
              <a:endParaRPr lang="en-US"/>
            </a:p>
          </p:txBody>
        </p:sp>
        <p:sp>
          <p:nvSpPr>
            <p:cNvPr id="14" name="TextBox 14"/>
            <p:cNvSpPr txBox="1"/>
            <p:nvPr/>
          </p:nvSpPr>
          <p:spPr>
            <a:xfrm>
              <a:off x="0" y="-104775"/>
              <a:ext cx="1105444" cy="1870924"/>
            </a:xfrm>
            <a:prstGeom prst="rect">
              <a:avLst/>
            </a:prstGeom>
          </p:spPr>
          <p:txBody>
            <a:bodyPr lIns="50800" tIns="50800" rIns="50800" bIns="50800" rtlCol="0" anchor="ctr"/>
            <a:lstStyle/>
            <a:p>
              <a:pPr marL="0" lvl="0" indent="0" algn="ctr">
                <a:lnSpc>
                  <a:spcPts val="3717"/>
                </a:lnSpc>
                <a:spcBef>
                  <a:spcPct val="0"/>
                </a:spcBef>
              </a:pPr>
              <a:endParaRPr/>
            </a:p>
          </p:txBody>
        </p:sp>
      </p:grpSp>
      <p:sp>
        <p:nvSpPr>
          <p:cNvPr id="15" name="AutoShape 15"/>
          <p:cNvSpPr/>
          <p:nvPr/>
        </p:nvSpPr>
        <p:spPr>
          <a:xfrm>
            <a:off x="9233131" y="3589011"/>
            <a:ext cx="4197231" cy="0"/>
          </a:xfrm>
          <a:prstGeom prst="line">
            <a:avLst/>
          </a:prstGeom>
          <a:ln w="38100" cap="flat">
            <a:solidFill>
              <a:srgbClr val="000000"/>
            </a:solidFill>
            <a:prstDash val="solid"/>
            <a:headEnd type="none" w="sm" len="sm"/>
            <a:tailEnd type="none" w="sm" len="sm"/>
          </a:ln>
        </p:spPr>
        <p:txBody>
          <a:bodyPr/>
          <a:lstStyle/>
          <a:p>
            <a:endParaRPr lang="en-US"/>
          </a:p>
        </p:txBody>
      </p:sp>
      <p:sp>
        <p:nvSpPr>
          <p:cNvPr id="16" name="AutoShape 16"/>
          <p:cNvSpPr/>
          <p:nvPr/>
        </p:nvSpPr>
        <p:spPr>
          <a:xfrm>
            <a:off x="9233131" y="5022703"/>
            <a:ext cx="4197231"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17" name="Group 17"/>
          <p:cNvGrpSpPr/>
          <p:nvPr/>
        </p:nvGrpSpPr>
        <p:grpSpPr>
          <a:xfrm>
            <a:off x="13725637" y="2552453"/>
            <a:ext cx="4197231" cy="6705847"/>
            <a:chOff x="0" y="0"/>
            <a:chExt cx="1105444" cy="1766149"/>
          </a:xfrm>
        </p:grpSpPr>
        <p:sp>
          <p:nvSpPr>
            <p:cNvPr id="18" name="Freeform 18"/>
            <p:cNvSpPr/>
            <p:nvPr/>
          </p:nvSpPr>
          <p:spPr>
            <a:xfrm>
              <a:off x="0" y="0"/>
              <a:ext cx="1105444" cy="1766149"/>
            </a:xfrm>
            <a:custGeom>
              <a:avLst/>
              <a:gdLst/>
              <a:ahLst/>
              <a:cxnLst/>
              <a:rect l="l" t="t" r="r" b="b"/>
              <a:pathLst>
                <a:path w="1105444" h="1766149">
                  <a:moveTo>
                    <a:pt x="94071" y="0"/>
                  </a:moveTo>
                  <a:lnTo>
                    <a:pt x="1011373" y="0"/>
                  </a:lnTo>
                  <a:cubicBezTo>
                    <a:pt x="1063327" y="0"/>
                    <a:pt x="1105444" y="42117"/>
                    <a:pt x="1105444" y="94071"/>
                  </a:cubicBezTo>
                  <a:lnTo>
                    <a:pt x="1105444" y="1672078"/>
                  </a:lnTo>
                  <a:cubicBezTo>
                    <a:pt x="1105444" y="1724032"/>
                    <a:pt x="1063327" y="1766149"/>
                    <a:pt x="1011373" y="1766149"/>
                  </a:cubicBezTo>
                  <a:lnTo>
                    <a:pt x="94071" y="1766149"/>
                  </a:lnTo>
                  <a:cubicBezTo>
                    <a:pt x="42117" y="1766149"/>
                    <a:pt x="0" y="1724032"/>
                    <a:pt x="0" y="1672078"/>
                  </a:cubicBezTo>
                  <a:lnTo>
                    <a:pt x="0" y="94071"/>
                  </a:lnTo>
                  <a:cubicBezTo>
                    <a:pt x="0" y="42117"/>
                    <a:pt x="42117" y="0"/>
                    <a:pt x="94071" y="0"/>
                  </a:cubicBezTo>
                  <a:close/>
                </a:path>
              </a:pathLst>
            </a:custGeom>
            <a:solidFill>
              <a:srgbClr val="F2F6F4"/>
            </a:solidFill>
            <a:ln w="57150" cap="rnd">
              <a:solidFill>
                <a:srgbClr val="000000"/>
              </a:solidFill>
              <a:prstDash val="solid"/>
              <a:round/>
            </a:ln>
          </p:spPr>
          <p:txBody>
            <a:bodyPr/>
            <a:lstStyle/>
            <a:p>
              <a:endParaRPr lang="en-US"/>
            </a:p>
          </p:txBody>
        </p:sp>
        <p:sp>
          <p:nvSpPr>
            <p:cNvPr id="19" name="TextBox 19"/>
            <p:cNvSpPr txBox="1"/>
            <p:nvPr/>
          </p:nvSpPr>
          <p:spPr>
            <a:xfrm>
              <a:off x="0" y="-104775"/>
              <a:ext cx="1105444" cy="1870924"/>
            </a:xfrm>
            <a:prstGeom prst="rect">
              <a:avLst/>
            </a:prstGeom>
          </p:spPr>
          <p:txBody>
            <a:bodyPr lIns="50800" tIns="50800" rIns="50800" bIns="50800" rtlCol="0" anchor="ctr"/>
            <a:lstStyle/>
            <a:p>
              <a:pPr marL="0" lvl="0" indent="0" algn="ctr">
                <a:lnSpc>
                  <a:spcPts val="3717"/>
                </a:lnSpc>
                <a:spcBef>
                  <a:spcPct val="0"/>
                </a:spcBef>
              </a:pPr>
              <a:endParaRPr/>
            </a:p>
          </p:txBody>
        </p:sp>
      </p:grpSp>
      <p:sp>
        <p:nvSpPr>
          <p:cNvPr id="20" name="AutoShape 20"/>
          <p:cNvSpPr/>
          <p:nvPr/>
        </p:nvSpPr>
        <p:spPr>
          <a:xfrm>
            <a:off x="13725637" y="3589011"/>
            <a:ext cx="4197231" cy="0"/>
          </a:xfrm>
          <a:prstGeom prst="line">
            <a:avLst/>
          </a:prstGeom>
          <a:ln w="38100" cap="flat">
            <a:solidFill>
              <a:srgbClr val="000000"/>
            </a:solidFill>
            <a:prstDash val="solid"/>
            <a:headEnd type="none" w="sm" len="sm"/>
            <a:tailEnd type="none" w="sm" len="sm"/>
          </a:ln>
        </p:spPr>
        <p:txBody>
          <a:bodyPr/>
          <a:lstStyle/>
          <a:p>
            <a:endParaRPr lang="en-US"/>
          </a:p>
        </p:txBody>
      </p:sp>
      <p:sp>
        <p:nvSpPr>
          <p:cNvPr id="21" name="AutoShape 21"/>
          <p:cNvSpPr/>
          <p:nvPr/>
        </p:nvSpPr>
        <p:spPr>
          <a:xfrm>
            <a:off x="13725637" y="5022703"/>
            <a:ext cx="4197231" cy="0"/>
          </a:xfrm>
          <a:prstGeom prst="line">
            <a:avLst/>
          </a:prstGeom>
          <a:ln w="38100" cap="flat">
            <a:solidFill>
              <a:srgbClr val="000000"/>
            </a:solidFill>
            <a:prstDash val="solid"/>
            <a:headEnd type="none" w="sm" len="sm"/>
            <a:tailEnd type="none" w="sm" len="sm"/>
          </a:ln>
        </p:spPr>
        <p:txBody>
          <a:bodyPr/>
          <a:lstStyle/>
          <a:p>
            <a:endParaRPr lang="en-US"/>
          </a:p>
        </p:txBody>
      </p:sp>
      <p:sp>
        <p:nvSpPr>
          <p:cNvPr id="28" name="TextBox 28"/>
          <p:cNvSpPr txBox="1"/>
          <p:nvPr/>
        </p:nvSpPr>
        <p:spPr>
          <a:xfrm>
            <a:off x="3033340" y="419110"/>
            <a:ext cx="12313265" cy="1095355"/>
          </a:xfrm>
          <a:prstGeom prst="rect">
            <a:avLst/>
          </a:prstGeom>
        </p:spPr>
        <p:txBody>
          <a:bodyPr lIns="0" tIns="0" rIns="0" bIns="0" rtlCol="0" anchor="t">
            <a:spAutoFit/>
          </a:bodyPr>
          <a:lstStyle/>
          <a:p>
            <a:pPr algn="ctr">
              <a:lnSpc>
                <a:spcPts val="8926"/>
              </a:lnSpc>
              <a:spcBef>
                <a:spcPct val="0"/>
              </a:spcBef>
            </a:pPr>
            <a:r>
              <a:rPr lang="en-US" sz="6375">
                <a:solidFill>
                  <a:srgbClr val="A63D8D"/>
                </a:solidFill>
                <a:latin typeface="Open Sauce Bold"/>
              </a:rPr>
              <a:t>Business Model</a:t>
            </a:r>
          </a:p>
        </p:txBody>
      </p:sp>
      <p:sp>
        <p:nvSpPr>
          <p:cNvPr id="29" name="TextBox 29"/>
          <p:cNvSpPr txBox="1"/>
          <p:nvPr/>
        </p:nvSpPr>
        <p:spPr>
          <a:xfrm>
            <a:off x="1745781" y="2835765"/>
            <a:ext cx="1328380" cy="434594"/>
          </a:xfrm>
          <a:prstGeom prst="rect">
            <a:avLst/>
          </a:prstGeom>
        </p:spPr>
        <p:txBody>
          <a:bodyPr lIns="0" tIns="0" rIns="0" bIns="0" rtlCol="0" anchor="t">
            <a:spAutoFit/>
          </a:bodyPr>
          <a:lstStyle/>
          <a:p>
            <a:pPr algn="ctr">
              <a:lnSpc>
                <a:spcPts val="3717"/>
              </a:lnSpc>
              <a:spcBef>
                <a:spcPct val="0"/>
              </a:spcBef>
            </a:pPr>
            <a:r>
              <a:rPr lang="en-US" sz="2199">
                <a:solidFill>
                  <a:srgbClr val="000000"/>
                </a:solidFill>
                <a:latin typeface="Inter Bold"/>
              </a:rPr>
              <a:t>Free Trial</a:t>
            </a:r>
          </a:p>
        </p:txBody>
      </p:sp>
      <p:sp>
        <p:nvSpPr>
          <p:cNvPr id="30" name="TextBox 30"/>
          <p:cNvSpPr txBox="1"/>
          <p:nvPr/>
        </p:nvSpPr>
        <p:spPr>
          <a:xfrm>
            <a:off x="338505" y="3547345"/>
            <a:ext cx="4170081" cy="1456308"/>
          </a:xfrm>
          <a:prstGeom prst="rect">
            <a:avLst/>
          </a:prstGeom>
        </p:spPr>
        <p:txBody>
          <a:bodyPr lIns="0" tIns="0" rIns="0" bIns="0" rtlCol="0" anchor="t">
            <a:spAutoFit/>
          </a:bodyPr>
          <a:lstStyle/>
          <a:p>
            <a:pPr algn="ctr">
              <a:lnSpc>
                <a:spcPts val="2873"/>
              </a:lnSpc>
            </a:pPr>
            <a:r>
              <a:rPr lang="en-US" sz="1700">
                <a:solidFill>
                  <a:srgbClr val="000000"/>
                </a:solidFill>
                <a:latin typeface="Inter"/>
              </a:rPr>
              <a:t>For organizers who are just </a:t>
            </a:r>
          </a:p>
          <a:p>
            <a:pPr algn="ctr">
              <a:lnSpc>
                <a:spcPts val="2873"/>
              </a:lnSpc>
            </a:pPr>
            <a:r>
              <a:rPr lang="en-US" sz="1700">
                <a:solidFill>
                  <a:srgbClr val="000000"/>
                </a:solidFill>
                <a:latin typeface="Inter"/>
              </a:rPr>
              <a:t>getting started</a:t>
            </a:r>
          </a:p>
          <a:p>
            <a:pPr algn="ctr">
              <a:lnSpc>
                <a:spcPts val="3211"/>
              </a:lnSpc>
            </a:pPr>
            <a:r>
              <a:rPr lang="en-US" sz="1900">
                <a:solidFill>
                  <a:srgbClr val="000000"/>
                </a:solidFill>
                <a:latin typeface="Inter"/>
              </a:rPr>
              <a:t>$0</a:t>
            </a:r>
          </a:p>
          <a:p>
            <a:pPr algn="ctr">
              <a:lnSpc>
                <a:spcPts val="2873"/>
              </a:lnSpc>
              <a:spcBef>
                <a:spcPct val="0"/>
              </a:spcBef>
            </a:pPr>
            <a:r>
              <a:rPr lang="en-US" sz="1700">
                <a:solidFill>
                  <a:srgbClr val="000000"/>
                </a:solidFill>
                <a:latin typeface="Inter"/>
              </a:rPr>
              <a:t>Host your event for free*</a:t>
            </a:r>
          </a:p>
        </p:txBody>
      </p:sp>
      <p:sp>
        <p:nvSpPr>
          <p:cNvPr id="31" name="TextBox 31"/>
          <p:cNvSpPr txBox="1"/>
          <p:nvPr/>
        </p:nvSpPr>
        <p:spPr>
          <a:xfrm>
            <a:off x="528580" y="5241778"/>
            <a:ext cx="3715139" cy="3403874"/>
          </a:xfrm>
          <a:prstGeom prst="rect">
            <a:avLst/>
          </a:prstGeom>
        </p:spPr>
        <p:txBody>
          <a:bodyPr lIns="0" tIns="0" rIns="0" bIns="0" rtlCol="0" anchor="t">
            <a:spAutoFit/>
          </a:bodyPr>
          <a:lstStyle/>
          <a:p>
            <a:pPr marL="384585" lvl="1" indent="-192292" algn="l">
              <a:lnSpc>
                <a:spcPts val="3010"/>
              </a:lnSpc>
              <a:buFont typeface="Arial"/>
              <a:buChar char="•"/>
            </a:pPr>
            <a:r>
              <a:rPr lang="en-US" sz="1781">
                <a:solidFill>
                  <a:srgbClr val="000000"/>
                </a:solidFill>
                <a:latin typeface="Inter"/>
              </a:rPr>
              <a:t>25 attendees/ event</a:t>
            </a:r>
          </a:p>
          <a:p>
            <a:pPr marL="384585" lvl="1" indent="-192292" algn="l">
              <a:lnSpc>
                <a:spcPts val="3010"/>
              </a:lnSpc>
              <a:spcBef>
                <a:spcPct val="0"/>
              </a:spcBef>
              <a:buFont typeface="Arial"/>
              <a:buChar char="•"/>
            </a:pPr>
            <a:r>
              <a:rPr lang="en-US" sz="1781" u="none" strike="noStrike">
                <a:solidFill>
                  <a:srgbClr val="000000"/>
                </a:solidFill>
                <a:latin typeface="Inter"/>
              </a:rPr>
              <a:t>Host 3 free events</a:t>
            </a:r>
          </a:p>
          <a:p>
            <a:pPr marL="384585" lvl="1" indent="-192292" algn="l">
              <a:lnSpc>
                <a:spcPts val="3010"/>
              </a:lnSpc>
              <a:spcBef>
                <a:spcPct val="0"/>
              </a:spcBef>
              <a:buFont typeface="Arial"/>
              <a:buChar char="•"/>
            </a:pPr>
            <a:r>
              <a:rPr lang="en-US" sz="1781" u="none" strike="noStrike">
                <a:solidFill>
                  <a:srgbClr val="000000"/>
                </a:solidFill>
                <a:latin typeface="Inter"/>
              </a:rPr>
              <a:t>Session duration- up to 45 minutes per event</a:t>
            </a:r>
          </a:p>
          <a:p>
            <a:pPr marL="384585" lvl="1" indent="-192292" algn="l">
              <a:lnSpc>
                <a:spcPts val="3010"/>
              </a:lnSpc>
              <a:spcBef>
                <a:spcPct val="0"/>
              </a:spcBef>
              <a:buFont typeface="Arial"/>
              <a:buChar char="•"/>
            </a:pPr>
            <a:r>
              <a:rPr lang="en-US" sz="1781" u="none" strike="noStrike">
                <a:solidFill>
                  <a:srgbClr val="000000"/>
                </a:solidFill>
                <a:latin typeface="Inter"/>
              </a:rPr>
              <a:t>Send up to 150 marketing emails a day</a:t>
            </a:r>
          </a:p>
          <a:p>
            <a:pPr marL="384585" lvl="1" indent="-192292" algn="l">
              <a:lnSpc>
                <a:spcPts val="3010"/>
              </a:lnSpc>
              <a:spcBef>
                <a:spcPct val="0"/>
              </a:spcBef>
              <a:buFont typeface="Arial"/>
              <a:buChar char="•"/>
            </a:pPr>
            <a:r>
              <a:rPr lang="en-US" sz="1781" u="none" strike="noStrike">
                <a:solidFill>
                  <a:srgbClr val="000000"/>
                </a:solidFill>
                <a:latin typeface="Inter"/>
              </a:rPr>
              <a:t>Access to event planning, marketing/designing and ticketing tools</a:t>
            </a:r>
          </a:p>
        </p:txBody>
      </p:sp>
      <p:sp>
        <p:nvSpPr>
          <p:cNvPr id="32" name="TextBox 32"/>
          <p:cNvSpPr txBox="1"/>
          <p:nvPr/>
        </p:nvSpPr>
        <p:spPr>
          <a:xfrm>
            <a:off x="4893545" y="3689647"/>
            <a:ext cx="4017862" cy="1056258"/>
          </a:xfrm>
          <a:prstGeom prst="rect">
            <a:avLst/>
          </a:prstGeom>
        </p:spPr>
        <p:txBody>
          <a:bodyPr lIns="0" tIns="0" rIns="0" bIns="0" rtlCol="0" anchor="t">
            <a:spAutoFit/>
          </a:bodyPr>
          <a:lstStyle/>
          <a:p>
            <a:pPr algn="ctr">
              <a:lnSpc>
                <a:spcPts val="2873"/>
              </a:lnSpc>
            </a:pPr>
            <a:r>
              <a:rPr lang="en-US" sz="1700">
                <a:solidFill>
                  <a:srgbClr val="000000"/>
                </a:solidFill>
                <a:latin typeface="Inter"/>
              </a:rPr>
              <a:t>For organizers hosting small events</a:t>
            </a:r>
          </a:p>
          <a:p>
            <a:pPr algn="ctr">
              <a:lnSpc>
                <a:spcPts val="2873"/>
              </a:lnSpc>
            </a:pPr>
            <a:endParaRPr lang="en-US" sz="1700">
              <a:solidFill>
                <a:srgbClr val="000000"/>
              </a:solidFill>
              <a:latin typeface="Inter"/>
            </a:endParaRPr>
          </a:p>
          <a:p>
            <a:pPr algn="ctr">
              <a:lnSpc>
                <a:spcPts val="2873"/>
              </a:lnSpc>
              <a:spcBef>
                <a:spcPct val="0"/>
              </a:spcBef>
            </a:pPr>
            <a:r>
              <a:rPr lang="en-US" sz="1700">
                <a:solidFill>
                  <a:srgbClr val="000000"/>
                </a:solidFill>
                <a:latin typeface="Inter"/>
              </a:rPr>
              <a:t>$29 /month</a:t>
            </a:r>
          </a:p>
        </p:txBody>
      </p:sp>
      <p:sp>
        <p:nvSpPr>
          <p:cNvPr id="33" name="TextBox 33"/>
          <p:cNvSpPr txBox="1"/>
          <p:nvPr/>
        </p:nvSpPr>
        <p:spPr>
          <a:xfrm>
            <a:off x="4920155" y="4994128"/>
            <a:ext cx="3964644" cy="4555967"/>
          </a:xfrm>
          <a:prstGeom prst="rect">
            <a:avLst/>
          </a:prstGeom>
        </p:spPr>
        <p:txBody>
          <a:bodyPr lIns="0" tIns="0" rIns="0" bIns="0" rtlCol="0" anchor="t">
            <a:spAutoFit/>
          </a:bodyPr>
          <a:lstStyle/>
          <a:p>
            <a:pPr marL="384585" lvl="1" indent="-192292" algn="l">
              <a:lnSpc>
                <a:spcPts val="3010"/>
              </a:lnSpc>
              <a:buFont typeface="Arial"/>
              <a:buChar char="•"/>
            </a:pPr>
            <a:r>
              <a:rPr lang="en-US" sz="1781">
                <a:solidFill>
                  <a:srgbClr val="000000"/>
                </a:solidFill>
                <a:latin typeface="Inter"/>
              </a:rPr>
              <a:t>100 attendees/event</a:t>
            </a:r>
          </a:p>
          <a:p>
            <a:pPr marL="384585" lvl="1" indent="-192292" algn="l">
              <a:lnSpc>
                <a:spcPts val="3010"/>
              </a:lnSpc>
              <a:buFont typeface="Arial"/>
              <a:buChar char="•"/>
            </a:pPr>
            <a:r>
              <a:rPr lang="en-US" sz="1781">
                <a:solidFill>
                  <a:srgbClr val="000000"/>
                </a:solidFill>
                <a:latin typeface="Inter"/>
              </a:rPr>
              <a:t>Unlimited events</a:t>
            </a:r>
          </a:p>
          <a:p>
            <a:pPr marL="384585" lvl="1" indent="-192292" algn="l">
              <a:lnSpc>
                <a:spcPts val="3010"/>
              </a:lnSpc>
              <a:buFont typeface="Arial"/>
              <a:buChar char="•"/>
            </a:pPr>
            <a:r>
              <a:rPr lang="en-US" sz="1781">
                <a:solidFill>
                  <a:srgbClr val="000000"/>
                </a:solidFill>
                <a:latin typeface="Inter"/>
              </a:rPr>
              <a:t>Session duration- up to 6 hours per event</a:t>
            </a:r>
          </a:p>
          <a:p>
            <a:pPr marL="384585" lvl="1" indent="-192292" algn="l">
              <a:lnSpc>
                <a:spcPts val="3010"/>
              </a:lnSpc>
              <a:buFont typeface="Arial"/>
              <a:buChar char="•"/>
            </a:pPr>
            <a:r>
              <a:rPr lang="en-US" sz="1781">
                <a:solidFill>
                  <a:srgbClr val="000000"/>
                </a:solidFill>
                <a:latin typeface="Inter"/>
              </a:rPr>
              <a:t>Access to event planning, marketing/ designing and ticketing features</a:t>
            </a:r>
          </a:p>
          <a:p>
            <a:pPr marL="384585" lvl="1" indent="-192292" algn="l">
              <a:lnSpc>
                <a:spcPts val="3010"/>
              </a:lnSpc>
              <a:buFont typeface="Arial"/>
              <a:buChar char="•"/>
            </a:pPr>
            <a:r>
              <a:rPr lang="en-US" sz="1781">
                <a:solidFill>
                  <a:srgbClr val="000000"/>
                </a:solidFill>
                <a:latin typeface="Inter"/>
              </a:rPr>
              <a:t>Budgeting and expense tracking tools</a:t>
            </a:r>
          </a:p>
          <a:p>
            <a:pPr marL="384585" lvl="1" indent="-192292" algn="l">
              <a:lnSpc>
                <a:spcPts val="3010"/>
              </a:lnSpc>
              <a:buFont typeface="Arial"/>
              <a:buChar char="•"/>
            </a:pPr>
            <a:r>
              <a:rPr lang="en-US" sz="1781">
                <a:solidFill>
                  <a:srgbClr val="000000"/>
                </a:solidFill>
                <a:latin typeface="Inter"/>
              </a:rPr>
              <a:t>Event optimization through AI</a:t>
            </a:r>
          </a:p>
          <a:p>
            <a:pPr marL="384585" lvl="1" indent="-192292" algn="l">
              <a:lnSpc>
                <a:spcPts val="3010"/>
              </a:lnSpc>
              <a:buFont typeface="Arial"/>
              <a:buChar char="•"/>
            </a:pPr>
            <a:r>
              <a:rPr lang="en-US" sz="1781">
                <a:solidFill>
                  <a:srgbClr val="000000"/>
                </a:solidFill>
                <a:latin typeface="Inter"/>
              </a:rPr>
              <a:t>Access  to Gamification tools</a:t>
            </a:r>
          </a:p>
          <a:p>
            <a:pPr algn="l">
              <a:lnSpc>
                <a:spcPts val="3010"/>
              </a:lnSpc>
            </a:pPr>
            <a:endParaRPr lang="en-US" sz="1781">
              <a:solidFill>
                <a:srgbClr val="000000"/>
              </a:solidFill>
              <a:latin typeface="Inter"/>
            </a:endParaRPr>
          </a:p>
        </p:txBody>
      </p:sp>
      <p:sp>
        <p:nvSpPr>
          <p:cNvPr id="34" name="TextBox 34"/>
          <p:cNvSpPr txBox="1"/>
          <p:nvPr/>
        </p:nvSpPr>
        <p:spPr>
          <a:xfrm>
            <a:off x="9585880" y="5241778"/>
            <a:ext cx="3554968" cy="3784874"/>
          </a:xfrm>
          <a:prstGeom prst="rect">
            <a:avLst/>
          </a:prstGeom>
        </p:spPr>
        <p:txBody>
          <a:bodyPr lIns="0" tIns="0" rIns="0" bIns="0" rtlCol="0" anchor="t">
            <a:spAutoFit/>
          </a:bodyPr>
          <a:lstStyle/>
          <a:p>
            <a:pPr algn="l">
              <a:lnSpc>
                <a:spcPts val="3010"/>
              </a:lnSpc>
              <a:spcBef>
                <a:spcPct val="0"/>
              </a:spcBef>
            </a:pPr>
            <a:r>
              <a:rPr lang="en-US" sz="1781" u="none" strike="noStrike">
                <a:solidFill>
                  <a:srgbClr val="000000"/>
                </a:solidFill>
                <a:latin typeface="Inter"/>
              </a:rPr>
              <a:t>Everything in starter, plus:</a:t>
            </a:r>
          </a:p>
          <a:p>
            <a:pPr algn="l">
              <a:lnSpc>
                <a:spcPts val="3010"/>
              </a:lnSpc>
              <a:spcBef>
                <a:spcPct val="0"/>
              </a:spcBef>
            </a:pPr>
            <a:endParaRPr lang="en-US" sz="1781" u="none" strike="noStrike">
              <a:solidFill>
                <a:srgbClr val="000000"/>
              </a:solidFill>
              <a:latin typeface="Inter"/>
            </a:endParaRPr>
          </a:p>
          <a:p>
            <a:pPr marL="384585" lvl="1" indent="-192292" algn="l">
              <a:lnSpc>
                <a:spcPts val="3010"/>
              </a:lnSpc>
              <a:spcBef>
                <a:spcPct val="0"/>
              </a:spcBef>
              <a:buFont typeface="Arial"/>
              <a:buChar char="•"/>
            </a:pPr>
            <a:r>
              <a:rPr lang="en-US" sz="1781" u="none" strike="noStrike">
                <a:solidFill>
                  <a:srgbClr val="000000"/>
                </a:solidFill>
                <a:latin typeface="Inter"/>
              </a:rPr>
              <a:t>500 attendees/event</a:t>
            </a:r>
          </a:p>
          <a:p>
            <a:pPr marL="384585" lvl="1" indent="-192292" algn="l">
              <a:lnSpc>
                <a:spcPts val="3010"/>
              </a:lnSpc>
              <a:spcBef>
                <a:spcPct val="0"/>
              </a:spcBef>
              <a:buFont typeface="Arial"/>
              <a:buChar char="•"/>
            </a:pPr>
            <a:r>
              <a:rPr lang="en-US" sz="1781" u="none" strike="noStrike">
                <a:solidFill>
                  <a:srgbClr val="000000"/>
                </a:solidFill>
                <a:latin typeface="Inter"/>
              </a:rPr>
              <a:t>Session duration- up to 8 </a:t>
            </a:r>
          </a:p>
          <a:p>
            <a:pPr algn="l">
              <a:lnSpc>
                <a:spcPts val="3010"/>
              </a:lnSpc>
              <a:spcBef>
                <a:spcPct val="0"/>
              </a:spcBef>
            </a:pPr>
            <a:r>
              <a:rPr lang="en-US" sz="1781" u="none" strike="noStrike">
                <a:solidFill>
                  <a:srgbClr val="000000"/>
                </a:solidFill>
                <a:latin typeface="Inter"/>
              </a:rPr>
              <a:t>       hours per event</a:t>
            </a:r>
          </a:p>
          <a:p>
            <a:pPr marL="384585" lvl="1" indent="-192292" algn="l">
              <a:lnSpc>
                <a:spcPts val="3010"/>
              </a:lnSpc>
              <a:spcBef>
                <a:spcPct val="0"/>
              </a:spcBef>
              <a:buFont typeface="Arial"/>
              <a:buChar char="•"/>
            </a:pPr>
            <a:r>
              <a:rPr lang="en-US" sz="1781" u="none" strike="noStrike">
                <a:solidFill>
                  <a:srgbClr val="000000"/>
                </a:solidFill>
                <a:latin typeface="Inter"/>
              </a:rPr>
              <a:t>Access to AI task automation tools</a:t>
            </a:r>
          </a:p>
          <a:p>
            <a:pPr marL="384585" lvl="1" indent="-192292" algn="l">
              <a:lnSpc>
                <a:spcPts val="3010"/>
              </a:lnSpc>
              <a:spcBef>
                <a:spcPct val="0"/>
              </a:spcBef>
              <a:buFont typeface="Arial"/>
              <a:buChar char="•"/>
            </a:pPr>
            <a:r>
              <a:rPr lang="en-US" sz="1781" u="none" strike="noStrike">
                <a:solidFill>
                  <a:srgbClr val="000000"/>
                </a:solidFill>
                <a:latin typeface="Inter"/>
              </a:rPr>
              <a:t>Access to Live translation and transcription services only in 2 languages</a:t>
            </a:r>
          </a:p>
        </p:txBody>
      </p:sp>
      <p:sp>
        <p:nvSpPr>
          <p:cNvPr id="35" name="TextBox 35"/>
          <p:cNvSpPr txBox="1"/>
          <p:nvPr/>
        </p:nvSpPr>
        <p:spPr>
          <a:xfrm>
            <a:off x="11132376" y="2835765"/>
            <a:ext cx="490061" cy="434594"/>
          </a:xfrm>
          <a:prstGeom prst="rect">
            <a:avLst/>
          </a:prstGeom>
        </p:spPr>
        <p:txBody>
          <a:bodyPr lIns="0" tIns="0" rIns="0" bIns="0" rtlCol="0" anchor="t">
            <a:spAutoFit/>
          </a:bodyPr>
          <a:lstStyle/>
          <a:p>
            <a:pPr algn="ctr">
              <a:lnSpc>
                <a:spcPts val="3717"/>
              </a:lnSpc>
              <a:spcBef>
                <a:spcPct val="0"/>
              </a:spcBef>
            </a:pPr>
            <a:r>
              <a:rPr lang="en-US" sz="2199">
                <a:solidFill>
                  <a:srgbClr val="000000"/>
                </a:solidFill>
                <a:latin typeface="Inter Bold"/>
              </a:rPr>
              <a:t>Pro</a:t>
            </a:r>
          </a:p>
        </p:txBody>
      </p:sp>
      <p:sp>
        <p:nvSpPr>
          <p:cNvPr id="36" name="TextBox 36"/>
          <p:cNvSpPr txBox="1"/>
          <p:nvPr/>
        </p:nvSpPr>
        <p:spPr>
          <a:xfrm>
            <a:off x="9404976" y="3547345"/>
            <a:ext cx="3944861" cy="1418208"/>
          </a:xfrm>
          <a:prstGeom prst="rect">
            <a:avLst/>
          </a:prstGeom>
        </p:spPr>
        <p:txBody>
          <a:bodyPr lIns="0" tIns="0" rIns="0" bIns="0" rtlCol="0" anchor="t">
            <a:spAutoFit/>
          </a:bodyPr>
          <a:lstStyle/>
          <a:p>
            <a:pPr algn="ctr">
              <a:lnSpc>
                <a:spcPts val="2873"/>
              </a:lnSpc>
            </a:pPr>
            <a:r>
              <a:rPr lang="en-US" sz="1700">
                <a:solidFill>
                  <a:srgbClr val="000000"/>
                </a:solidFill>
                <a:latin typeface="Inter"/>
              </a:rPr>
              <a:t>For organizers hosting medium sized </a:t>
            </a:r>
          </a:p>
          <a:p>
            <a:pPr algn="ctr">
              <a:lnSpc>
                <a:spcPts val="2873"/>
              </a:lnSpc>
            </a:pPr>
            <a:r>
              <a:rPr lang="en-US" sz="1700">
                <a:solidFill>
                  <a:srgbClr val="000000"/>
                </a:solidFill>
                <a:latin typeface="Inter"/>
              </a:rPr>
              <a:t>events</a:t>
            </a:r>
          </a:p>
          <a:p>
            <a:pPr algn="ctr">
              <a:lnSpc>
                <a:spcPts val="2873"/>
              </a:lnSpc>
            </a:pPr>
            <a:endParaRPr lang="en-US" sz="1700">
              <a:solidFill>
                <a:srgbClr val="000000"/>
              </a:solidFill>
              <a:latin typeface="Inter"/>
            </a:endParaRPr>
          </a:p>
          <a:p>
            <a:pPr algn="ctr">
              <a:lnSpc>
                <a:spcPts val="2873"/>
              </a:lnSpc>
              <a:spcBef>
                <a:spcPct val="0"/>
              </a:spcBef>
            </a:pPr>
            <a:r>
              <a:rPr lang="en-US" sz="1700">
                <a:solidFill>
                  <a:srgbClr val="000000"/>
                </a:solidFill>
                <a:latin typeface="Inter"/>
              </a:rPr>
              <a:t>$ 69/month </a:t>
            </a:r>
          </a:p>
        </p:txBody>
      </p:sp>
      <p:sp>
        <p:nvSpPr>
          <p:cNvPr id="37" name="TextBox 37"/>
          <p:cNvSpPr txBox="1"/>
          <p:nvPr/>
        </p:nvSpPr>
        <p:spPr>
          <a:xfrm>
            <a:off x="15194709" y="2835765"/>
            <a:ext cx="1259086" cy="434594"/>
          </a:xfrm>
          <a:prstGeom prst="rect">
            <a:avLst/>
          </a:prstGeom>
        </p:spPr>
        <p:txBody>
          <a:bodyPr lIns="0" tIns="0" rIns="0" bIns="0" rtlCol="0" anchor="t">
            <a:spAutoFit/>
          </a:bodyPr>
          <a:lstStyle/>
          <a:p>
            <a:pPr algn="ctr">
              <a:lnSpc>
                <a:spcPts val="3717"/>
              </a:lnSpc>
              <a:spcBef>
                <a:spcPct val="0"/>
              </a:spcBef>
            </a:pPr>
            <a:r>
              <a:rPr lang="en-US" sz="2199">
                <a:solidFill>
                  <a:srgbClr val="000000"/>
                </a:solidFill>
                <a:latin typeface="Inter Bold"/>
              </a:rPr>
              <a:t>Premium</a:t>
            </a:r>
          </a:p>
        </p:txBody>
      </p:sp>
      <p:sp>
        <p:nvSpPr>
          <p:cNvPr id="38" name="TextBox 38"/>
          <p:cNvSpPr txBox="1"/>
          <p:nvPr/>
        </p:nvSpPr>
        <p:spPr>
          <a:xfrm>
            <a:off x="13885969" y="3728320"/>
            <a:ext cx="3876566" cy="1056258"/>
          </a:xfrm>
          <a:prstGeom prst="rect">
            <a:avLst/>
          </a:prstGeom>
        </p:spPr>
        <p:txBody>
          <a:bodyPr lIns="0" tIns="0" rIns="0" bIns="0" rtlCol="0" anchor="t">
            <a:spAutoFit/>
          </a:bodyPr>
          <a:lstStyle/>
          <a:p>
            <a:pPr algn="ctr">
              <a:lnSpc>
                <a:spcPts val="2873"/>
              </a:lnSpc>
            </a:pPr>
            <a:r>
              <a:rPr lang="en-US" sz="1700">
                <a:solidFill>
                  <a:srgbClr val="000000"/>
                </a:solidFill>
                <a:latin typeface="Inter"/>
              </a:rPr>
              <a:t>For organizers hosting large events</a:t>
            </a:r>
          </a:p>
          <a:p>
            <a:pPr algn="ctr">
              <a:lnSpc>
                <a:spcPts val="2873"/>
              </a:lnSpc>
            </a:pPr>
            <a:endParaRPr lang="en-US" sz="1700">
              <a:solidFill>
                <a:srgbClr val="000000"/>
              </a:solidFill>
              <a:latin typeface="Inter"/>
            </a:endParaRPr>
          </a:p>
          <a:p>
            <a:pPr algn="ctr">
              <a:lnSpc>
                <a:spcPts val="2873"/>
              </a:lnSpc>
              <a:spcBef>
                <a:spcPct val="0"/>
              </a:spcBef>
            </a:pPr>
            <a:r>
              <a:rPr lang="en-US" sz="1700">
                <a:solidFill>
                  <a:srgbClr val="000000"/>
                </a:solidFill>
                <a:latin typeface="Inter"/>
              </a:rPr>
              <a:t>$ 139/month</a:t>
            </a:r>
          </a:p>
        </p:txBody>
      </p:sp>
      <p:sp>
        <p:nvSpPr>
          <p:cNvPr id="39" name="TextBox 39"/>
          <p:cNvSpPr txBox="1"/>
          <p:nvPr/>
        </p:nvSpPr>
        <p:spPr>
          <a:xfrm>
            <a:off x="13885969" y="4936978"/>
            <a:ext cx="4003358" cy="4546874"/>
          </a:xfrm>
          <a:prstGeom prst="rect">
            <a:avLst/>
          </a:prstGeom>
        </p:spPr>
        <p:txBody>
          <a:bodyPr lIns="0" tIns="0" rIns="0" bIns="0" rtlCol="0" anchor="t">
            <a:spAutoFit/>
          </a:bodyPr>
          <a:lstStyle/>
          <a:p>
            <a:pPr algn="l">
              <a:lnSpc>
                <a:spcPts val="3010"/>
              </a:lnSpc>
              <a:spcBef>
                <a:spcPct val="0"/>
              </a:spcBef>
            </a:pPr>
            <a:r>
              <a:rPr lang="en-US" sz="1781" u="none" strike="noStrike">
                <a:solidFill>
                  <a:srgbClr val="000000"/>
                </a:solidFill>
                <a:latin typeface="Inter"/>
              </a:rPr>
              <a:t>Everything in Pro, plus:</a:t>
            </a:r>
          </a:p>
          <a:p>
            <a:pPr algn="l">
              <a:lnSpc>
                <a:spcPts val="3010"/>
              </a:lnSpc>
              <a:spcBef>
                <a:spcPct val="0"/>
              </a:spcBef>
            </a:pPr>
            <a:endParaRPr lang="en-US" sz="1781" u="none" strike="noStrike">
              <a:solidFill>
                <a:srgbClr val="000000"/>
              </a:solidFill>
              <a:latin typeface="Inter"/>
            </a:endParaRPr>
          </a:p>
          <a:p>
            <a:pPr marL="384585" lvl="1" indent="-192292" algn="l">
              <a:lnSpc>
                <a:spcPts val="3010"/>
              </a:lnSpc>
              <a:spcBef>
                <a:spcPct val="0"/>
              </a:spcBef>
              <a:buFont typeface="Arial"/>
              <a:buChar char="•"/>
            </a:pPr>
            <a:r>
              <a:rPr lang="en-US" sz="1781" u="none" strike="noStrike">
                <a:solidFill>
                  <a:srgbClr val="000000"/>
                </a:solidFill>
                <a:latin typeface="Inter"/>
              </a:rPr>
              <a:t>1000 attendees/event</a:t>
            </a:r>
          </a:p>
          <a:p>
            <a:pPr marL="384585" lvl="1" indent="-192292" algn="l">
              <a:lnSpc>
                <a:spcPts val="3010"/>
              </a:lnSpc>
              <a:spcBef>
                <a:spcPct val="0"/>
              </a:spcBef>
              <a:buFont typeface="Arial"/>
              <a:buChar char="•"/>
            </a:pPr>
            <a:r>
              <a:rPr lang="en-US" sz="1781" u="none" strike="noStrike">
                <a:solidFill>
                  <a:srgbClr val="000000"/>
                </a:solidFill>
                <a:latin typeface="Inter"/>
              </a:rPr>
              <a:t>No session duration limit per event</a:t>
            </a:r>
          </a:p>
          <a:p>
            <a:pPr marL="384585" lvl="1" indent="-192292" algn="l">
              <a:lnSpc>
                <a:spcPts val="3010"/>
              </a:lnSpc>
              <a:spcBef>
                <a:spcPct val="0"/>
              </a:spcBef>
              <a:buFont typeface="Arial"/>
              <a:buChar char="•"/>
            </a:pPr>
            <a:r>
              <a:rPr lang="en-US" sz="1781" u="none" strike="noStrike">
                <a:solidFill>
                  <a:srgbClr val="000000"/>
                </a:solidFill>
                <a:latin typeface="Inter"/>
              </a:rPr>
              <a:t>Access to AR and VR features</a:t>
            </a:r>
          </a:p>
          <a:p>
            <a:pPr marL="384585" lvl="1" indent="-192292" algn="l">
              <a:lnSpc>
                <a:spcPts val="3010"/>
              </a:lnSpc>
              <a:spcBef>
                <a:spcPct val="0"/>
              </a:spcBef>
              <a:buFont typeface="Arial"/>
              <a:buChar char="•"/>
            </a:pPr>
            <a:r>
              <a:rPr lang="en-US" sz="1781" u="none" strike="noStrike">
                <a:solidFill>
                  <a:srgbClr val="000000"/>
                </a:solidFill>
                <a:latin typeface="Inter"/>
              </a:rPr>
              <a:t>Access to Live translation and transcription services in</a:t>
            </a:r>
          </a:p>
          <a:p>
            <a:pPr algn="l">
              <a:lnSpc>
                <a:spcPts val="3010"/>
              </a:lnSpc>
              <a:spcBef>
                <a:spcPct val="0"/>
              </a:spcBef>
            </a:pPr>
            <a:r>
              <a:rPr lang="en-US" sz="1781" u="none" strike="noStrike">
                <a:solidFill>
                  <a:srgbClr val="000000"/>
                </a:solidFill>
                <a:latin typeface="Inter"/>
              </a:rPr>
              <a:t>      multiple languages</a:t>
            </a:r>
          </a:p>
          <a:p>
            <a:pPr marL="384585" lvl="1" indent="-192292" algn="l">
              <a:lnSpc>
                <a:spcPts val="3010"/>
              </a:lnSpc>
              <a:buFont typeface="Arial"/>
              <a:buChar char="•"/>
            </a:pPr>
            <a:r>
              <a:rPr lang="en-US" sz="1781" u="none" strike="noStrike">
                <a:solidFill>
                  <a:srgbClr val="000000"/>
                </a:solidFill>
                <a:latin typeface="Inter"/>
              </a:rPr>
              <a:t>Access to attendee management tool</a:t>
            </a:r>
          </a:p>
          <a:p>
            <a:pPr algn="l">
              <a:lnSpc>
                <a:spcPts val="3010"/>
              </a:lnSpc>
              <a:spcBef>
                <a:spcPct val="0"/>
              </a:spcBef>
            </a:pPr>
            <a:endParaRPr lang="en-US" sz="1781" u="none" strike="noStrike">
              <a:solidFill>
                <a:srgbClr val="000000"/>
              </a:solidFill>
              <a:latin typeface="Inter"/>
            </a:endParaRPr>
          </a:p>
        </p:txBody>
      </p:sp>
      <p:sp>
        <p:nvSpPr>
          <p:cNvPr id="40" name="TextBox 40"/>
          <p:cNvSpPr txBox="1"/>
          <p:nvPr/>
        </p:nvSpPr>
        <p:spPr>
          <a:xfrm>
            <a:off x="6381995" y="2835765"/>
            <a:ext cx="1040963" cy="434594"/>
          </a:xfrm>
          <a:prstGeom prst="rect">
            <a:avLst/>
          </a:prstGeom>
        </p:spPr>
        <p:txBody>
          <a:bodyPr lIns="0" tIns="0" rIns="0" bIns="0" rtlCol="0" anchor="t">
            <a:spAutoFit/>
          </a:bodyPr>
          <a:lstStyle/>
          <a:p>
            <a:pPr algn="ctr">
              <a:lnSpc>
                <a:spcPts val="3717"/>
              </a:lnSpc>
              <a:spcBef>
                <a:spcPct val="0"/>
              </a:spcBef>
            </a:pPr>
            <a:r>
              <a:rPr lang="en-US" sz="2199">
                <a:solidFill>
                  <a:srgbClr val="000000"/>
                </a:solidFill>
                <a:latin typeface="Inter Bold"/>
              </a:rPr>
              <a:t>Starter</a:t>
            </a:r>
          </a:p>
        </p:txBody>
      </p:sp>
      <p:sp>
        <p:nvSpPr>
          <p:cNvPr id="41" name="TextBox 41"/>
          <p:cNvSpPr txBox="1"/>
          <p:nvPr/>
        </p:nvSpPr>
        <p:spPr>
          <a:xfrm>
            <a:off x="7648944" y="1495812"/>
            <a:ext cx="3171455" cy="905510"/>
          </a:xfrm>
          <a:prstGeom prst="rect">
            <a:avLst/>
          </a:prstGeom>
        </p:spPr>
        <p:txBody>
          <a:bodyPr wrap="square" lIns="0" tIns="0" rIns="0" bIns="0" rtlCol="0" anchor="t">
            <a:spAutoFit/>
          </a:bodyPr>
          <a:lstStyle/>
          <a:p>
            <a:pPr algn="ctr">
              <a:lnSpc>
                <a:spcPts val="3640"/>
              </a:lnSpc>
            </a:pPr>
            <a:r>
              <a:rPr lang="en-US" sz="2600" dirty="0">
                <a:solidFill>
                  <a:srgbClr val="A63D8D"/>
                </a:solidFill>
                <a:latin typeface="Canva Sans"/>
              </a:rPr>
              <a:t>For Organizers</a:t>
            </a:r>
          </a:p>
          <a:p>
            <a:pPr algn="ctr">
              <a:lnSpc>
                <a:spcPts val="3640"/>
              </a:lnSpc>
            </a:pPr>
            <a:r>
              <a:rPr lang="en-US" sz="2600" dirty="0">
                <a:solidFill>
                  <a:srgbClr val="A63D8D"/>
                </a:solidFill>
                <a:latin typeface="Canva Sans"/>
              </a:rPr>
              <a:t>Subscription Based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TextBox 2"/>
          <p:cNvSpPr txBox="1"/>
          <p:nvPr/>
        </p:nvSpPr>
        <p:spPr>
          <a:xfrm>
            <a:off x="15156609" y="2835765"/>
            <a:ext cx="1259086" cy="434594"/>
          </a:xfrm>
          <a:prstGeom prst="rect">
            <a:avLst/>
          </a:prstGeom>
        </p:spPr>
        <p:txBody>
          <a:bodyPr lIns="0" tIns="0" rIns="0" bIns="0" rtlCol="0" anchor="t">
            <a:spAutoFit/>
          </a:bodyPr>
          <a:lstStyle/>
          <a:p>
            <a:pPr algn="ctr">
              <a:lnSpc>
                <a:spcPts val="3717"/>
              </a:lnSpc>
              <a:spcBef>
                <a:spcPct val="0"/>
              </a:spcBef>
            </a:pPr>
            <a:r>
              <a:rPr lang="en-US" sz="2199">
                <a:solidFill>
                  <a:srgbClr val="A63D8D"/>
                </a:solidFill>
                <a:latin typeface="Inter Bold"/>
              </a:rPr>
              <a:t>Premium</a:t>
            </a:r>
          </a:p>
        </p:txBody>
      </p:sp>
      <p:grpSp>
        <p:nvGrpSpPr>
          <p:cNvPr id="3" name="Group 3"/>
          <p:cNvGrpSpPr/>
          <p:nvPr/>
        </p:nvGrpSpPr>
        <p:grpSpPr>
          <a:xfrm>
            <a:off x="318447" y="2552453"/>
            <a:ext cx="4197231" cy="6705847"/>
            <a:chOff x="0" y="0"/>
            <a:chExt cx="1105444" cy="1766149"/>
          </a:xfrm>
        </p:grpSpPr>
        <p:sp>
          <p:nvSpPr>
            <p:cNvPr id="4" name="Freeform 4"/>
            <p:cNvSpPr/>
            <p:nvPr/>
          </p:nvSpPr>
          <p:spPr>
            <a:xfrm>
              <a:off x="0" y="0"/>
              <a:ext cx="1105444" cy="1766149"/>
            </a:xfrm>
            <a:custGeom>
              <a:avLst/>
              <a:gdLst/>
              <a:ahLst/>
              <a:cxnLst/>
              <a:rect l="l" t="t" r="r" b="b"/>
              <a:pathLst>
                <a:path w="1105444" h="1766149">
                  <a:moveTo>
                    <a:pt x="94071" y="0"/>
                  </a:moveTo>
                  <a:lnTo>
                    <a:pt x="1011373" y="0"/>
                  </a:lnTo>
                  <a:cubicBezTo>
                    <a:pt x="1063327" y="0"/>
                    <a:pt x="1105444" y="42117"/>
                    <a:pt x="1105444" y="94071"/>
                  </a:cubicBezTo>
                  <a:lnTo>
                    <a:pt x="1105444" y="1672078"/>
                  </a:lnTo>
                  <a:cubicBezTo>
                    <a:pt x="1105444" y="1724032"/>
                    <a:pt x="1063327" y="1766149"/>
                    <a:pt x="1011373" y="1766149"/>
                  </a:cubicBezTo>
                  <a:lnTo>
                    <a:pt x="94071" y="1766149"/>
                  </a:lnTo>
                  <a:cubicBezTo>
                    <a:pt x="42117" y="1766149"/>
                    <a:pt x="0" y="1724032"/>
                    <a:pt x="0" y="1672078"/>
                  </a:cubicBezTo>
                  <a:lnTo>
                    <a:pt x="0" y="94071"/>
                  </a:lnTo>
                  <a:cubicBezTo>
                    <a:pt x="0" y="42117"/>
                    <a:pt x="42117" y="0"/>
                    <a:pt x="94071" y="0"/>
                  </a:cubicBezTo>
                  <a:close/>
                </a:path>
              </a:pathLst>
            </a:custGeom>
            <a:solidFill>
              <a:srgbClr val="F2F6F4"/>
            </a:solidFill>
            <a:ln w="57150" cap="rnd">
              <a:solidFill>
                <a:srgbClr val="000000"/>
              </a:solidFill>
              <a:prstDash val="solid"/>
              <a:round/>
            </a:ln>
          </p:spPr>
          <p:txBody>
            <a:bodyPr/>
            <a:lstStyle/>
            <a:p>
              <a:endParaRPr lang="en-US"/>
            </a:p>
          </p:txBody>
        </p:sp>
        <p:sp>
          <p:nvSpPr>
            <p:cNvPr id="5" name="TextBox 5"/>
            <p:cNvSpPr txBox="1"/>
            <p:nvPr/>
          </p:nvSpPr>
          <p:spPr>
            <a:xfrm>
              <a:off x="0" y="-104775"/>
              <a:ext cx="1105444" cy="1870924"/>
            </a:xfrm>
            <a:prstGeom prst="rect">
              <a:avLst/>
            </a:prstGeom>
          </p:spPr>
          <p:txBody>
            <a:bodyPr lIns="50800" tIns="50800" rIns="50800" bIns="50800" rtlCol="0" anchor="ctr"/>
            <a:lstStyle/>
            <a:p>
              <a:pPr marL="0" lvl="0" indent="0" algn="ctr">
                <a:lnSpc>
                  <a:spcPts val="3717"/>
                </a:lnSpc>
                <a:spcBef>
                  <a:spcPct val="0"/>
                </a:spcBef>
              </a:pPr>
              <a:endParaRPr/>
            </a:p>
          </p:txBody>
        </p:sp>
      </p:grpSp>
      <p:sp>
        <p:nvSpPr>
          <p:cNvPr id="6" name="AutoShape 6"/>
          <p:cNvSpPr/>
          <p:nvPr/>
        </p:nvSpPr>
        <p:spPr>
          <a:xfrm>
            <a:off x="318447" y="3589011"/>
            <a:ext cx="4197231" cy="0"/>
          </a:xfrm>
          <a:prstGeom prst="line">
            <a:avLst/>
          </a:prstGeom>
          <a:ln w="38100" cap="flat">
            <a:solidFill>
              <a:srgbClr val="000000"/>
            </a:solidFill>
            <a:prstDash val="solid"/>
            <a:headEnd type="none" w="sm" len="sm"/>
            <a:tailEnd type="none" w="sm" len="sm"/>
          </a:ln>
        </p:spPr>
        <p:txBody>
          <a:bodyPr/>
          <a:lstStyle/>
          <a:p>
            <a:endParaRPr lang="en-US"/>
          </a:p>
        </p:txBody>
      </p:sp>
      <p:sp>
        <p:nvSpPr>
          <p:cNvPr id="7" name="AutoShape 7"/>
          <p:cNvSpPr/>
          <p:nvPr/>
        </p:nvSpPr>
        <p:spPr>
          <a:xfrm>
            <a:off x="318447" y="5022703"/>
            <a:ext cx="4197231"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8" name="Group 8"/>
          <p:cNvGrpSpPr/>
          <p:nvPr/>
        </p:nvGrpSpPr>
        <p:grpSpPr>
          <a:xfrm>
            <a:off x="4810952" y="2552453"/>
            <a:ext cx="4197231" cy="6705847"/>
            <a:chOff x="0" y="0"/>
            <a:chExt cx="1105444" cy="1766149"/>
          </a:xfrm>
        </p:grpSpPr>
        <p:sp>
          <p:nvSpPr>
            <p:cNvPr id="9" name="Freeform 9"/>
            <p:cNvSpPr/>
            <p:nvPr/>
          </p:nvSpPr>
          <p:spPr>
            <a:xfrm>
              <a:off x="0" y="0"/>
              <a:ext cx="1105444" cy="1766149"/>
            </a:xfrm>
            <a:custGeom>
              <a:avLst/>
              <a:gdLst/>
              <a:ahLst/>
              <a:cxnLst/>
              <a:rect l="l" t="t" r="r" b="b"/>
              <a:pathLst>
                <a:path w="1105444" h="1766149">
                  <a:moveTo>
                    <a:pt x="94071" y="0"/>
                  </a:moveTo>
                  <a:lnTo>
                    <a:pt x="1011373" y="0"/>
                  </a:lnTo>
                  <a:cubicBezTo>
                    <a:pt x="1063327" y="0"/>
                    <a:pt x="1105444" y="42117"/>
                    <a:pt x="1105444" y="94071"/>
                  </a:cubicBezTo>
                  <a:lnTo>
                    <a:pt x="1105444" y="1672078"/>
                  </a:lnTo>
                  <a:cubicBezTo>
                    <a:pt x="1105444" y="1724032"/>
                    <a:pt x="1063327" y="1766149"/>
                    <a:pt x="1011373" y="1766149"/>
                  </a:cubicBezTo>
                  <a:lnTo>
                    <a:pt x="94071" y="1766149"/>
                  </a:lnTo>
                  <a:cubicBezTo>
                    <a:pt x="42117" y="1766149"/>
                    <a:pt x="0" y="1724032"/>
                    <a:pt x="0" y="1672078"/>
                  </a:cubicBezTo>
                  <a:lnTo>
                    <a:pt x="0" y="94071"/>
                  </a:lnTo>
                  <a:cubicBezTo>
                    <a:pt x="0" y="42117"/>
                    <a:pt x="42117" y="0"/>
                    <a:pt x="94071" y="0"/>
                  </a:cubicBezTo>
                  <a:close/>
                </a:path>
              </a:pathLst>
            </a:custGeom>
            <a:solidFill>
              <a:srgbClr val="F2F6F4"/>
            </a:solidFill>
            <a:ln w="57150" cap="rnd">
              <a:solidFill>
                <a:srgbClr val="000000"/>
              </a:solidFill>
              <a:prstDash val="solid"/>
              <a:round/>
            </a:ln>
          </p:spPr>
          <p:txBody>
            <a:bodyPr/>
            <a:lstStyle/>
            <a:p>
              <a:endParaRPr lang="en-US"/>
            </a:p>
          </p:txBody>
        </p:sp>
        <p:sp>
          <p:nvSpPr>
            <p:cNvPr id="10" name="TextBox 10"/>
            <p:cNvSpPr txBox="1"/>
            <p:nvPr/>
          </p:nvSpPr>
          <p:spPr>
            <a:xfrm>
              <a:off x="0" y="-104775"/>
              <a:ext cx="1105444" cy="1870924"/>
            </a:xfrm>
            <a:prstGeom prst="rect">
              <a:avLst/>
            </a:prstGeom>
          </p:spPr>
          <p:txBody>
            <a:bodyPr lIns="50800" tIns="50800" rIns="50800" bIns="50800" rtlCol="0" anchor="ctr"/>
            <a:lstStyle/>
            <a:p>
              <a:pPr marL="0" lvl="0" indent="0" algn="ctr">
                <a:lnSpc>
                  <a:spcPts val="3717"/>
                </a:lnSpc>
                <a:spcBef>
                  <a:spcPct val="0"/>
                </a:spcBef>
              </a:pPr>
              <a:endParaRPr/>
            </a:p>
          </p:txBody>
        </p:sp>
      </p:grpSp>
      <p:sp>
        <p:nvSpPr>
          <p:cNvPr id="11" name="AutoShape 11"/>
          <p:cNvSpPr/>
          <p:nvPr/>
        </p:nvSpPr>
        <p:spPr>
          <a:xfrm>
            <a:off x="4810952" y="3589011"/>
            <a:ext cx="4197231" cy="0"/>
          </a:xfrm>
          <a:prstGeom prst="line">
            <a:avLst/>
          </a:prstGeom>
          <a:ln w="38100" cap="flat">
            <a:solidFill>
              <a:srgbClr val="000000"/>
            </a:solidFill>
            <a:prstDash val="solid"/>
            <a:headEnd type="none" w="sm" len="sm"/>
            <a:tailEnd type="none" w="sm" len="sm"/>
          </a:ln>
        </p:spPr>
        <p:txBody>
          <a:bodyPr/>
          <a:lstStyle/>
          <a:p>
            <a:endParaRPr lang="en-US"/>
          </a:p>
        </p:txBody>
      </p:sp>
      <p:sp>
        <p:nvSpPr>
          <p:cNvPr id="12" name="AutoShape 12"/>
          <p:cNvSpPr/>
          <p:nvPr/>
        </p:nvSpPr>
        <p:spPr>
          <a:xfrm>
            <a:off x="4810952" y="5022703"/>
            <a:ext cx="4197231"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13" name="Group 13"/>
          <p:cNvGrpSpPr/>
          <p:nvPr/>
        </p:nvGrpSpPr>
        <p:grpSpPr>
          <a:xfrm>
            <a:off x="9240222" y="2552453"/>
            <a:ext cx="4197231" cy="6705847"/>
            <a:chOff x="0" y="0"/>
            <a:chExt cx="1105444" cy="1766149"/>
          </a:xfrm>
        </p:grpSpPr>
        <p:sp>
          <p:nvSpPr>
            <p:cNvPr id="14" name="Freeform 14"/>
            <p:cNvSpPr/>
            <p:nvPr/>
          </p:nvSpPr>
          <p:spPr>
            <a:xfrm>
              <a:off x="0" y="0"/>
              <a:ext cx="1105444" cy="1766149"/>
            </a:xfrm>
            <a:custGeom>
              <a:avLst/>
              <a:gdLst/>
              <a:ahLst/>
              <a:cxnLst/>
              <a:rect l="l" t="t" r="r" b="b"/>
              <a:pathLst>
                <a:path w="1105444" h="1766149">
                  <a:moveTo>
                    <a:pt x="94071" y="0"/>
                  </a:moveTo>
                  <a:lnTo>
                    <a:pt x="1011373" y="0"/>
                  </a:lnTo>
                  <a:cubicBezTo>
                    <a:pt x="1063327" y="0"/>
                    <a:pt x="1105444" y="42117"/>
                    <a:pt x="1105444" y="94071"/>
                  </a:cubicBezTo>
                  <a:lnTo>
                    <a:pt x="1105444" y="1672078"/>
                  </a:lnTo>
                  <a:cubicBezTo>
                    <a:pt x="1105444" y="1724032"/>
                    <a:pt x="1063327" y="1766149"/>
                    <a:pt x="1011373" y="1766149"/>
                  </a:cubicBezTo>
                  <a:lnTo>
                    <a:pt x="94071" y="1766149"/>
                  </a:lnTo>
                  <a:cubicBezTo>
                    <a:pt x="42117" y="1766149"/>
                    <a:pt x="0" y="1724032"/>
                    <a:pt x="0" y="1672078"/>
                  </a:cubicBezTo>
                  <a:lnTo>
                    <a:pt x="0" y="94071"/>
                  </a:lnTo>
                  <a:cubicBezTo>
                    <a:pt x="0" y="42117"/>
                    <a:pt x="42117" y="0"/>
                    <a:pt x="94071" y="0"/>
                  </a:cubicBezTo>
                  <a:close/>
                </a:path>
              </a:pathLst>
            </a:custGeom>
            <a:solidFill>
              <a:srgbClr val="F2F6F4"/>
            </a:solidFill>
            <a:ln w="57150" cap="rnd">
              <a:solidFill>
                <a:srgbClr val="000000"/>
              </a:solidFill>
              <a:prstDash val="solid"/>
              <a:round/>
            </a:ln>
          </p:spPr>
          <p:txBody>
            <a:bodyPr/>
            <a:lstStyle/>
            <a:p>
              <a:endParaRPr lang="en-US"/>
            </a:p>
          </p:txBody>
        </p:sp>
        <p:sp>
          <p:nvSpPr>
            <p:cNvPr id="15" name="TextBox 15"/>
            <p:cNvSpPr txBox="1"/>
            <p:nvPr/>
          </p:nvSpPr>
          <p:spPr>
            <a:xfrm>
              <a:off x="0" y="-104775"/>
              <a:ext cx="1105444" cy="1870924"/>
            </a:xfrm>
            <a:prstGeom prst="rect">
              <a:avLst/>
            </a:prstGeom>
          </p:spPr>
          <p:txBody>
            <a:bodyPr lIns="50800" tIns="50800" rIns="50800" bIns="50800" rtlCol="0" anchor="ctr"/>
            <a:lstStyle/>
            <a:p>
              <a:pPr marL="0" lvl="0" indent="0" algn="ctr">
                <a:lnSpc>
                  <a:spcPts val="3717"/>
                </a:lnSpc>
                <a:spcBef>
                  <a:spcPct val="0"/>
                </a:spcBef>
              </a:pPr>
              <a:endParaRPr/>
            </a:p>
          </p:txBody>
        </p:sp>
      </p:grpSp>
      <p:sp>
        <p:nvSpPr>
          <p:cNvPr id="16" name="AutoShape 16"/>
          <p:cNvSpPr/>
          <p:nvPr/>
        </p:nvSpPr>
        <p:spPr>
          <a:xfrm>
            <a:off x="9240222" y="3589011"/>
            <a:ext cx="4197231" cy="0"/>
          </a:xfrm>
          <a:prstGeom prst="line">
            <a:avLst/>
          </a:prstGeom>
          <a:ln w="38100" cap="flat">
            <a:solidFill>
              <a:srgbClr val="000000"/>
            </a:solidFill>
            <a:prstDash val="solid"/>
            <a:headEnd type="none" w="sm" len="sm"/>
            <a:tailEnd type="none" w="sm" len="sm"/>
          </a:ln>
        </p:spPr>
        <p:txBody>
          <a:bodyPr/>
          <a:lstStyle/>
          <a:p>
            <a:endParaRPr lang="en-US"/>
          </a:p>
        </p:txBody>
      </p:sp>
      <p:sp>
        <p:nvSpPr>
          <p:cNvPr id="17" name="AutoShape 17"/>
          <p:cNvSpPr/>
          <p:nvPr/>
        </p:nvSpPr>
        <p:spPr>
          <a:xfrm>
            <a:off x="9240222" y="5022703"/>
            <a:ext cx="4197231"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18" name="Group 18"/>
          <p:cNvGrpSpPr/>
          <p:nvPr/>
        </p:nvGrpSpPr>
        <p:grpSpPr>
          <a:xfrm>
            <a:off x="13732728" y="2552453"/>
            <a:ext cx="4197231" cy="6705847"/>
            <a:chOff x="0" y="0"/>
            <a:chExt cx="1105444" cy="1766149"/>
          </a:xfrm>
        </p:grpSpPr>
        <p:sp>
          <p:nvSpPr>
            <p:cNvPr id="19" name="Freeform 19"/>
            <p:cNvSpPr/>
            <p:nvPr/>
          </p:nvSpPr>
          <p:spPr>
            <a:xfrm>
              <a:off x="0" y="0"/>
              <a:ext cx="1105444" cy="1766149"/>
            </a:xfrm>
            <a:custGeom>
              <a:avLst/>
              <a:gdLst/>
              <a:ahLst/>
              <a:cxnLst/>
              <a:rect l="l" t="t" r="r" b="b"/>
              <a:pathLst>
                <a:path w="1105444" h="1766149">
                  <a:moveTo>
                    <a:pt x="94071" y="0"/>
                  </a:moveTo>
                  <a:lnTo>
                    <a:pt x="1011373" y="0"/>
                  </a:lnTo>
                  <a:cubicBezTo>
                    <a:pt x="1063327" y="0"/>
                    <a:pt x="1105444" y="42117"/>
                    <a:pt x="1105444" y="94071"/>
                  </a:cubicBezTo>
                  <a:lnTo>
                    <a:pt x="1105444" y="1672078"/>
                  </a:lnTo>
                  <a:cubicBezTo>
                    <a:pt x="1105444" y="1724032"/>
                    <a:pt x="1063327" y="1766149"/>
                    <a:pt x="1011373" y="1766149"/>
                  </a:cubicBezTo>
                  <a:lnTo>
                    <a:pt x="94071" y="1766149"/>
                  </a:lnTo>
                  <a:cubicBezTo>
                    <a:pt x="42117" y="1766149"/>
                    <a:pt x="0" y="1724032"/>
                    <a:pt x="0" y="1672078"/>
                  </a:cubicBezTo>
                  <a:lnTo>
                    <a:pt x="0" y="94071"/>
                  </a:lnTo>
                  <a:cubicBezTo>
                    <a:pt x="0" y="42117"/>
                    <a:pt x="42117" y="0"/>
                    <a:pt x="94071" y="0"/>
                  </a:cubicBezTo>
                  <a:close/>
                </a:path>
              </a:pathLst>
            </a:custGeom>
            <a:solidFill>
              <a:srgbClr val="F2F6F4"/>
            </a:solidFill>
            <a:ln w="57150" cap="rnd">
              <a:solidFill>
                <a:srgbClr val="000000"/>
              </a:solidFill>
              <a:prstDash val="solid"/>
              <a:round/>
            </a:ln>
          </p:spPr>
          <p:txBody>
            <a:bodyPr/>
            <a:lstStyle/>
            <a:p>
              <a:endParaRPr lang="en-US"/>
            </a:p>
          </p:txBody>
        </p:sp>
        <p:sp>
          <p:nvSpPr>
            <p:cNvPr id="20" name="TextBox 20"/>
            <p:cNvSpPr txBox="1"/>
            <p:nvPr/>
          </p:nvSpPr>
          <p:spPr>
            <a:xfrm>
              <a:off x="0" y="-104775"/>
              <a:ext cx="1105444" cy="1870924"/>
            </a:xfrm>
            <a:prstGeom prst="rect">
              <a:avLst/>
            </a:prstGeom>
          </p:spPr>
          <p:txBody>
            <a:bodyPr lIns="50800" tIns="50800" rIns="50800" bIns="50800" rtlCol="0" anchor="ctr"/>
            <a:lstStyle/>
            <a:p>
              <a:pPr marL="0" lvl="0" indent="0" algn="ctr">
                <a:lnSpc>
                  <a:spcPts val="3717"/>
                </a:lnSpc>
                <a:spcBef>
                  <a:spcPct val="0"/>
                </a:spcBef>
              </a:pPr>
              <a:endParaRPr/>
            </a:p>
          </p:txBody>
        </p:sp>
      </p:grpSp>
      <p:sp>
        <p:nvSpPr>
          <p:cNvPr id="21" name="AutoShape 21"/>
          <p:cNvSpPr/>
          <p:nvPr/>
        </p:nvSpPr>
        <p:spPr>
          <a:xfrm>
            <a:off x="13732728" y="3589011"/>
            <a:ext cx="4197231" cy="0"/>
          </a:xfrm>
          <a:prstGeom prst="line">
            <a:avLst/>
          </a:prstGeom>
          <a:ln w="38100" cap="flat">
            <a:solidFill>
              <a:srgbClr val="000000"/>
            </a:solidFill>
            <a:prstDash val="solid"/>
            <a:headEnd type="none" w="sm" len="sm"/>
            <a:tailEnd type="none" w="sm" len="sm"/>
          </a:ln>
        </p:spPr>
        <p:txBody>
          <a:bodyPr/>
          <a:lstStyle/>
          <a:p>
            <a:endParaRPr lang="en-US"/>
          </a:p>
        </p:txBody>
      </p:sp>
      <p:sp>
        <p:nvSpPr>
          <p:cNvPr id="22" name="AutoShape 22"/>
          <p:cNvSpPr/>
          <p:nvPr/>
        </p:nvSpPr>
        <p:spPr>
          <a:xfrm>
            <a:off x="13732728" y="5022703"/>
            <a:ext cx="4197231" cy="0"/>
          </a:xfrm>
          <a:prstGeom prst="line">
            <a:avLst/>
          </a:prstGeom>
          <a:ln w="38100" cap="flat">
            <a:solidFill>
              <a:srgbClr val="000000"/>
            </a:solidFill>
            <a:prstDash val="solid"/>
            <a:headEnd type="none" w="sm" len="sm"/>
            <a:tailEnd type="none" w="sm" len="sm"/>
          </a:ln>
        </p:spPr>
        <p:txBody>
          <a:bodyPr/>
          <a:lstStyle/>
          <a:p>
            <a:endParaRPr lang="en-US"/>
          </a:p>
        </p:txBody>
      </p:sp>
      <p:sp>
        <p:nvSpPr>
          <p:cNvPr id="29" name="TextBox 29"/>
          <p:cNvSpPr txBox="1"/>
          <p:nvPr/>
        </p:nvSpPr>
        <p:spPr>
          <a:xfrm>
            <a:off x="3033340" y="419110"/>
            <a:ext cx="12313265" cy="1095355"/>
          </a:xfrm>
          <a:prstGeom prst="rect">
            <a:avLst/>
          </a:prstGeom>
        </p:spPr>
        <p:txBody>
          <a:bodyPr lIns="0" tIns="0" rIns="0" bIns="0" rtlCol="0" anchor="t">
            <a:spAutoFit/>
          </a:bodyPr>
          <a:lstStyle/>
          <a:p>
            <a:pPr algn="ctr">
              <a:lnSpc>
                <a:spcPts val="8926"/>
              </a:lnSpc>
              <a:spcBef>
                <a:spcPct val="0"/>
              </a:spcBef>
            </a:pPr>
            <a:r>
              <a:rPr lang="en-US" sz="6375">
                <a:solidFill>
                  <a:srgbClr val="A63D8D"/>
                </a:solidFill>
                <a:latin typeface="Open Sauce Bold"/>
              </a:rPr>
              <a:t>Business Model</a:t>
            </a:r>
          </a:p>
        </p:txBody>
      </p:sp>
      <p:sp>
        <p:nvSpPr>
          <p:cNvPr id="30" name="TextBox 30"/>
          <p:cNvSpPr txBox="1"/>
          <p:nvPr/>
        </p:nvSpPr>
        <p:spPr>
          <a:xfrm>
            <a:off x="7558578" y="1418343"/>
            <a:ext cx="3262789" cy="905510"/>
          </a:xfrm>
          <a:prstGeom prst="rect">
            <a:avLst/>
          </a:prstGeom>
        </p:spPr>
        <p:txBody>
          <a:bodyPr lIns="0" tIns="0" rIns="0" bIns="0" rtlCol="0" anchor="t">
            <a:spAutoFit/>
          </a:bodyPr>
          <a:lstStyle/>
          <a:p>
            <a:pPr algn="ctr">
              <a:lnSpc>
                <a:spcPts val="3640"/>
              </a:lnSpc>
            </a:pPr>
            <a:r>
              <a:rPr lang="en-US" sz="2600">
                <a:solidFill>
                  <a:srgbClr val="A63D8D"/>
                </a:solidFill>
                <a:latin typeface="Canva Sans"/>
              </a:rPr>
              <a:t>For Organizers</a:t>
            </a:r>
          </a:p>
          <a:p>
            <a:pPr algn="ctr">
              <a:lnSpc>
                <a:spcPts val="3640"/>
              </a:lnSpc>
            </a:pPr>
            <a:r>
              <a:rPr lang="en-US" sz="2600">
                <a:solidFill>
                  <a:srgbClr val="A63D8D"/>
                </a:solidFill>
                <a:latin typeface="Canva Sans"/>
              </a:rPr>
              <a:t>Pay per Event Based</a:t>
            </a:r>
          </a:p>
        </p:txBody>
      </p:sp>
      <p:sp>
        <p:nvSpPr>
          <p:cNvPr id="31" name="TextBox 31"/>
          <p:cNvSpPr txBox="1"/>
          <p:nvPr/>
        </p:nvSpPr>
        <p:spPr>
          <a:xfrm>
            <a:off x="1765850" y="2835765"/>
            <a:ext cx="1302425" cy="434594"/>
          </a:xfrm>
          <a:prstGeom prst="rect">
            <a:avLst/>
          </a:prstGeom>
        </p:spPr>
        <p:txBody>
          <a:bodyPr lIns="0" tIns="0" rIns="0" bIns="0" rtlCol="0" anchor="t">
            <a:spAutoFit/>
          </a:bodyPr>
          <a:lstStyle/>
          <a:p>
            <a:pPr algn="ctr">
              <a:lnSpc>
                <a:spcPts val="3717"/>
              </a:lnSpc>
              <a:spcBef>
                <a:spcPct val="0"/>
              </a:spcBef>
            </a:pPr>
            <a:r>
              <a:rPr lang="en-US" sz="2199">
                <a:solidFill>
                  <a:srgbClr val="000000"/>
                </a:solidFill>
                <a:latin typeface="Inter Bold"/>
              </a:rPr>
              <a:t>Free Trial</a:t>
            </a:r>
          </a:p>
        </p:txBody>
      </p:sp>
      <p:sp>
        <p:nvSpPr>
          <p:cNvPr id="32" name="TextBox 32"/>
          <p:cNvSpPr txBox="1"/>
          <p:nvPr/>
        </p:nvSpPr>
        <p:spPr>
          <a:xfrm>
            <a:off x="345596" y="3547345"/>
            <a:ext cx="4085991" cy="1456308"/>
          </a:xfrm>
          <a:prstGeom prst="rect">
            <a:avLst/>
          </a:prstGeom>
        </p:spPr>
        <p:txBody>
          <a:bodyPr lIns="0" tIns="0" rIns="0" bIns="0" rtlCol="0" anchor="t">
            <a:spAutoFit/>
          </a:bodyPr>
          <a:lstStyle/>
          <a:p>
            <a:pPr algn="ctr">
              <a:lnSpc>
                <a:spcPts val="2873"/>
              </a:lnSpc>
            </a:pPr>
            <a:r>
              <a:rPr lang="en-US" sz="1700">
                <a:solidFill>
                  <a:srgbClr val="000000"/>
                </a:solidFill>
                <a:latin typeface="Inter"/>
              </a:rPr>
              <a:t>For organizers who are just </a:t>
            </a:r>
          </a:p>
          <a:p>
            <a:pPr algn="ctr">
              <a:lnSpc>
                <a:spcPts val="2873"/>
              </a:lnSpc>
            </a:pPr>
            <a:r>
              <a:rPr lang="en-US" sz="1700">
                <a:solidFill>
                  <a:srgbClr val="000000"/>
                </a:solidFill>
                <a:latin typeface="Inter"/>
              </a:rPr>
              <a:t>getting started</a:t>
            </a:r>
          </a:p>
          <a:p>
            <a:pPr algn="ctr">
              <a:lnSpc>
                <a:spcPts val="3211"/>
              </a:lnSpc>
            </a:pPr>
            <a:r>
              <a:rPr lang="en-US" sz="1900">
                <a:solidFill>
                  <a:srgbClr val="000000"/>
                </a:solidFill>
                <a:latin typeface="Inter"/>
              </a:rPr>
              <a:t>$0</a:t>
            </a:r>
          </a:p>
          <a:p>
            <a:pPr algn="ctr">
              <a:lnSpc>
                <a:spcPts val="2873"/>
              </a:lnSpc>
              <a:spcBef>
                <a:spcPct val="0"/>
              </a:spcBef>
            </a:pPr>
            <a:r>
              <a:rPr lang="en-US" sz="1700">
                <a:solidFill>
                  <a:srgbClr val="000000"/>
                </a:solidFill>
                <a:latin typeface="Inter"/>
              </a:rPr>
              <a:t>Host your event for free*</a:t>
            </a:r>
          </a:p>
        </p:txBody>
      </p:sp>
      <p:sp>
        <p:nvSpPr>
          <p:cNvPr id="33" name="TextBox 33"/>
          <p:cNvSpPr txBox="1"/>
          <p:nvPr/>
        </p:nvSpPr>
        <p:spPr>
          <a:xfrm>
            <a:off x="552889" y="5308453"/>
            <a:ext cx="3715139" cy="3403874"/>
          </a:xfrm>
          <a:prstGeom prst="rect">
            <a:avLst/>
          </a:prstGeom>
        </p:spPr>
        <p:txBody>
          <a:bodyPr lIns="0" tIns="0" rIns="0" bIns="0" rtlCol="0" anchor="t">
            <a:spAutoFit/>
          </a:bodyPr>
          <a:lstStyle/>
          <a:p>
            <a:pPr marL="384585" lvl="1" indent="-192292" algn="l">
              <a:lnSpc>
                <a:spcPts val="3010"/>
              </a:lnSpc>
              <a:buFont typeface="Arial"/>
              <a:buChar char="•"/>
            </a:pPr>
            <a:r>
              <a:rPr lang="en-US" sz="1781">
                <a:solidFill>
                  <a:srgbClr val="000000"/>
                </a:solidFill>
                <a:latin typeface="Inter"/>
              </a:rPr>
              <a:t>25 attendees/ event</a:t>
            </a:r>
          </a:p>
          <a:p>
            <a:pPr marL="384585" lvl="1" indent="-192292" algn="l">
              <a:lnSpc>
                <a:spcPts val="3010"/>
              </a:lnSpc>
              <a:spcBef>
                <a:spcPct val="0"/>
              </a:spcBef>
              <a:buFont typeface="Arial"/>
              <a:buChar char="•"/>
            </a:pPr>
            <a:r>
              <a:rPr lang="en-US" sz="1781" u="none" strike="noStrike">
                <a:solidFill>
                  <a:srgbClr val="000000"/>
                </a:solidFill>
                <a:latin typeface="Inter"/>
              </a:rPr>
              <a:t>Host 3 free events</a:t>
            </a:r>
          </a:p>
          <a:p>
            <a:pPr marL="384585" lvl="1" indent="-192292" algn="l">
              <a:lnSpc>
                <a:spcPts val="3010"/>
              </a:lnSpc>
              <a:spcBef>
                <a:spcPct val="0"/>
              </a:spcBef>
              <a:buFont typeface="Arial"/>
              <a:buChar char="•"/>
            </a:pPr>
            <a:r>
              <a:rPr lang="en-US" sz="1781" u="none" strike="noStrike">
                <a:solidFill>
                  <a:srgbClr val="000000"/>
                </a:solidFill>
                <a:latin typeface="Inter"/>
              </a:rPr>
              <a:t>Session duration- up to 45 minutes per event</a:t>
            </a:r>
          </a:p>
          <a:p>
            <a:pPr marL="384585" lvl="1" indent="-192292" algn="l">
              <a:lnSpc>
                <a:spcPts val="3010"/>
              </a:lnSpc>
              <a:spcBef>
                <a:spcPct val="0"/>
              </a:spcBef>
              <a:buFont typeface="Arial"/>
              <a:buChar char="•"/>
            </a:pPr>
            <a:r>
              <a:rPr lang="en-US" sz="1781" u="none" strike="noStrike">
                <a:solidFill>
                  <a:srgbClr val="000000"/>
                </a:solidFill>
                <a:latin typeface="Inter"/>
              </a:rPr>
              <a:t>Send up to 150 marketing emails a day</a:t>
            </a:r>
          </a:p>
          <a:p>
            <a:pPr marL="384585" lvl="1" indent="-192292" algn="l">
              <a:lnSpc>
                <a:spcPts val="3010"/>
              </a:lnSpc>
              <a:spcBef>
                <a:spcPct val="0"/>
              </a:spcBef>
              <a:buFont typeface="Arial"/>
              <a:buChar char="•"/>
            </a:pPr>
            <a:r>
              <a:rPr lang="en-US" sz="1781" u="none" strike="noStrike">
                <a:solidFill>
                  <a:srgbClr val="000000"/>
                </a:solidFill>
                <a:latin typeface="Inter"/>
              </a:rPr>
              <a:t>Access to event planning, marketing/designing and ticketing tools</a:t>
            </a:r>
          </a:p>
        </p:txBody>
      </p:sp>
      <p:sp>
        <p:nvSpPr>
          <p:cNvPr id="34" name="TextBox 34"/>
          <p:cNvSpPr txBox="1"/>
          <p:nvPr/>
        </p:nvSpPr>
        <p:spPr>
          <a:xfrm>
            <a:off x="4927246" y="3569961"/>
            <a:ext cx="4017862" cy="1056258"/>
          </a:xfrm>
          <a:prstGeom prst="rect">
            <a:avLst/>
          </a:prstGeom>
        </p:spPr>
        <p:txBody>
          <a:bodyPr lIns="0" tIns="0" rIns="0" bIns="0" rtlCol="0" anchor="t">
            <a:spAutoFit/>
          </a:bodyPr>
          <a:lstStyle/>
          <a:p>
            <a:pPr algn="ctr">
              <a:lnSpc>
                <a:spcPts val="2873"/>
              </a:lnSpc>
            </a:pPr>
            <a:r>
              <a:rPr lang="en-US" sz="1700">
                <a:solidFill>
                  <a:srgbClr val="000000"/>
                </a:solidFill>
                <a:latin typeface="Inter"/>
              </a:rPr>
              <a:t>For organizers hosting small events</a:t>
            </a:r>
          </a:p>
          <a:p>
            <a:pPr algn="ctr">
              <a:lnSpc>
                <a:spcPts val="2873"/>
              </a:lnSpc>
            </a:pPr>
            <a:endParaRPr lang="en-US" sz="1700">
              <a:solidFill>
                <a:srgbClr val="000000"/>
              </a:solidFill>
              <a:latin typeface="Inter"/>
            </a:endParaRPr>
          </a:p>
          <a:p>
            <a:pPr algn="ctr">
              <a:lnSpc>
                <a:spcPts val="2873"/>
              </a:lnSpc>
              <a:spcBef>
                <a:spcPct val="0"/>
              </a:spcBef>
            </a:pPr>
            <a:r>
              <a:rPr lang="en-US" sz="1700">
                <a:solidFill>
                  <a:srgbClr val="000000"/>
                </a:solidFill>
                <a:latin typeface="Inter"/>
              </a:rPr>
              <a:t>$49/event</a:t>
            </a:r>
          </a:p>
        </p:txBody>
      </p:sp>
      <p:sp>
        <p:nvSpPr>
          <p:cNvPr id="35" name="TextBox 35"/>
          <p:cNvSpPr txBox="1"/>
          <p:nvPr/>
        </p:nvSpPr>
        <p:spPr>
          <a:xfrm>
            <a:off x="4927246" y="5148107"/>
            <a:ext cx="3964644" cy="4174209"/>
          </a:xfrm>
          <a:prstGeom prst="rect">
            <a:avLst/>
          </a:prstGeom>
        </p:spPr>
        <p:txBody>
          <a:bodyPr lIns="0" tIns="0" rIns="0" bIns="0" rtlCol="0" anchor="t">
            <a:spAutoFit/>
          </a:bodyPr>
          <a:lstStyle/>
          <a:p>
            <a:pPr marL="384585" lvl="1" indent="-192292" algn="l">
              <a:lnSpc>
                <a:spcPts val="3010"/>
              </a:lnSpc>
              <a:buFont typeface="Arial"/>
              <a:buChar char="•"/>
            </a:pPr>
            <a:r>
              <a:rPr lang="en-US" sz="1781">
                <a:solidFill>
                  <a:srgbClr val="000000"/>
                </a:solidFill>
                <a:latin typeface="Inter"/>
              </a:rPr>
              <a:t>100 attendees/event</a:t>
            </a:r>
          </a:p>
          <a:p>
            <a:pPr marL="384585" lvl="1" indent="-192292" algn="l">
              <a:lnSpc>
                <a:spcPts val="3010"/>
              </a:lnSpc>
              <a:buFont typeface="Arial"/>
              <a:buChar char="•"/>
            </a:pPr>
            <a:r>
              <a:rPr lang="en-US" sz="1781">
                <a:solidFill>
                  <a:srgbClr val="000000"/>
                </a:solidFill>
                <a:latin typeface="Inter"/>
              </a:rPr>
              <a:t>Session duration- up to 6 hours per event</a:t>
            </a:r>
          </a:p>
          <a:p>
            <a:pPr marL="384585" lvl="1" indent="-192292" algn="l">
              <a:lnSpc>
                <a:spcPts val="3010"/>
              </a:lnSpc>
              <a:buFont typeface="Arial"/>
              <a:buChar char="•"/>
            </a:pPr>
            <a:r>
              <a:rPr lang="en-US" sz="1781">
                <a:solidFill>
                  <a:srgbClr val="000000"/>
                </a:solidFill>
                <a:latin typeface="Inter"/>
              </a:rPr>
              <a:t>Access to event planning, marketing/ designing and ticketing features</a:t>
            </a:r>
          </a:p>
          <a:p>
            <a:pPr marL="384585" lvl="1" indent="-192292" algn="l">
              <a:lnSpc>
                <a:spcPts val="3010"/>
              </a:lnSpc>
              <a:buFont typeface="Arial"/>
              <a:buChar char="•"/>
            </a:pPr>
            <a:r>
              <a:rPr lang="en-US" sz="1781">
                <a:solidFill>
                  <a:srgbClr val="000000"/>
                </a:solidFill>
                <a:latin typeface="Inter"/>
              </a:rPr>
              <a:t>Budgeting and expense tracking tools</a:t>
            </a:r>
          </a:p>
          <a:p>
            <a:pPr marL="384585" lvl="1" indent="-192292" algn="l">
              <a:lnSpc>
                <a:spcPts val="3010"/>
              </a:lnSpc>
              <a:buFont typeface="Arial"/>
              <a:buChar char="•"/>
            </a:pPr>
            <a:r>
              <a:rPr lang="en-US" sz="1781">
                <a:solidFill>
                  <a:srgbClr val="000000"/>
                </a:solidFill>
                <a:latin typeface="Inter"/>
              </a:rPr>
              <a:t>Event optimization through AI</a:t>
            </a:r>
          </a:p>
          <a:p>
            <a:pPr marL="384585" lvl="1" indent="-192292" algn="l">
              <a:lnSpc>
                <a:spcPts val="3010"/>
              </a:lnSpc>
              <a:buFont typeface="Arial"/>
              <a:buChar char="•"/>
            </a:pPr>
            <a:r>
              <a:rPr lang="en-US" sz="1781">
                <a:solidFill>
                  <a:srgbClr val="000000"/>
                </a:solidFill>
                <a:latin typeface="Inter"/>
              </a:rPr>
              <a:t>Access to Gamification tools</a:t>
            </a:r>
          </a:p>
          <a:p>
            <a:pPr algn="l">
              <a:lnSpc>
                <a:spcPts val="3010"/>
              </a:lnSpc>
            </a:pPr>
            <a:endParaRPr lang="en-US" sz="1781">
              <a:solidFill>
                <a:srgbClr val="000000"/>
              </a:solidFill>
              <a:latin typeface="Inter"/>
            </a:endParaRPr>
          </a:p>
        </p:txBody>
      </p:sp>
      <p:sp>
        <p:nvSpPr>
          <p:cNvPr id="36" name="TextBox 36"/>
          <p:cNvSpPr txBox="1"/>
          <p:nvPr/>
        </p:nvSpPr>
        <p:spPr>
          <a:xfrm>
            <a:off x="9532058" y="5148107"/>
            <a:ext cx="3600093" cy="3784874"/>
          </a:xfrm>
          <a:prstGeom prst="rect">
            <a:avLst/>
          </a:prstGeom>
        </p:spPr>
        <p:txBody>
          <a:bodyPr lIns="0" tIns="0" rIns="0" bIns="0" rtlCol="0" anchor="t">
            <a:spAutoFit/>
          </a:bodyPr>
          <a:lstStyle/>
          <a:p>
            <a:pPr algn="l">
              <a:lnSpc>
                <a:spcPts val="3010"/>
              </a:lnSpc>
              <a:spcBef>
                <a:spcPct val="0"/>
              </a:spcBef>
            </a:pPr>
            <a:r>
              <a:rPr lang="en-US" sz="1781" u="none" strike="noStrike">
                <a:solidFill>
                  <a:srgbClr val="000000"/>
                </a:solidFill>
                <a:latin typeface="Inter"/>
              </a:rPr>
              <a:t>Everything in starter, plus:</a:t>
            </a:r>
          </a:p>
          <a:p>
            <a:pPr algn="l">
              <a:lnSpc>
                <a:spcPts val="3010"/>
              </a:lnSpc>
              <a:spcBef>
                <a:spcPct val="0"/>
              </a:spcBef>
            </a:pPr>
            <a:endParaRPr lang="en-US" sz="1781" u="none" strike="noStrike">
              <a:solidFill>
                <a:srgbClr val="000000"/>
              </a:solidFill>
              <a:latin typeface="Inter"/>
            </a:endParaRPr>
          </a:p>
          <a:p>
            <a:pPr marL="384585" lvl="1" indent="-192292" algn="l">
              <a:lnSpc>
                <a:spcPts val="3010"/>
              </a:lnSpc>
              <a:spcBef>
                <a:spcPct val="0"/>
              </a:spcBef>
              <a:buFont typeface="Arial"/>
              <a:buChar char="•"/>
            </a:pPr>
            <a:r>
              <a:rPr lang="en-US" sz="1781" u="none" strike="noStrike">
                <a:solidFill>
                  <a:srgbClr val="000000"/>
                </a:solidFill>
                <a:latin typeface="Inter"/>
              </a:rPr>
              <a:t>500 attendees/event</a:t>
            </a:r>
          </a:p>
          <a:p>
            <a:pPr marL="384585" lvl="1" indent="-192292" algn="l">
              <a:lnSpc>
                <a:spcPts val="3010"/>
              </a:lnSpc>
              <a:spcBef>
                <a:spcPct val="0"/>
              </a:spcBef>
              <a:buFont typeface="Arial"/>
              <a:buChar char="•"/>
            </a:pPr>
            <a:r>
              <a:rPr lang="en-US" sz="1781" u="none" strike="noStrike">
                <a:solidFill>
                  <a:srgbClr val="000000"/>
                </a:solidFill>
                <a:latin typeface="Inter"/>
              </a:rPr>
              <a:t>Session duration- up to 8 </a:t>
            </a:r>
          </a:p>
          <a:p>
            <a:pPr algn="l">
              <a:lnSpc>
                <a:spcPts val="3010"/>
              </a:lnSpc>
              <a:spcBef>
                <a:spcPct val="0"/>
              </a:spcBef>
            </a:pPr>
            <a:r>
              <a:rPr lang="en-US" sz="1781" u="none" strike="noStrike">
                <a:solidFill>
                  <a:srgbClr val="000000"/>
                </a:solidFill>
                <a:latin typeface="Inter"/>
              </a:rPr>
              <a:t>       hours per event</a:t>
            </a:r>
          </a:p>
          <a:p>
            <a:pPr marL="384585" lvl="1" indent="-192292" algn="l">
              <a:lnSpc>
                <a:spcPts val="3010"/>
              </a:lnSpc>
              <a:spcBef>
                <a:spcPct val="0"/>
              </a:spcBef>
              <a:buFont typeface="Arial"/>
              <a:buChar char="•"/>
            </a:pPr>
            <a:r>
              <a:rPr lang="en-US" sz="1781" u="none" strike="noStrike">
                <a:solidFill>
                  <a:srgbClr val="000000"/>
                </a:solidFill>
                <a:latin typeface="Inter"/>
              </a:rPr>
              <a:t>Access to AI task automation </a:t>
            </a:r>
          </a:p>
          <a:p>
            <a:pPr algn="l">
              <a:lnSpc>
                <a:spcPts val="3010"/>
              </a:lnSpc>
              <a:spcBef>
                <a:spcPct val="0"/>
              </a:spcBef>
            </a:pPr>
            <a:r>
              <a:rPr lang="en-US" sz="1781" u="none" strike="noStrike">
                <a:solidFill>
                  <a:srgbClr val="000000"/>
                </a:solidFill>
                <a:latin typeface="Inter"/>
              </a:rPr>
              <a:t>      tools</a:t>
            </a:r>
          </a:p>
          <a:p>
            <a:pPr marL="384585" lvl="1" indent="-192292" algn="l">
              <a:lnSpc>
                <a:spcPts val="3010"/>
              </a:lnSpc>
              <a:spcBef>
                <a:spcPct val="0"/>
              </a:spcBef>
              <a:buFont typeface="Arial"/>
              <a:buChar char="•"/>
            </a:pPr>
            <a:r>
              <a:rPr lang="en-US" sz="1781" u="none" strike="noStrike">
                <a:solidFill>
                  <a:srgbClr val="000000"/>
                </a:solidFill>
                <a:latin typeface="Inter"/>
              </a:rPr>
              <a:t>Access to Live translation and</a:t>
            </a:r>
          </a:p>
          <a:p>
            <a:pPr algn="l">
              <a:lnSpc>
                <a:spcPts val="3010"/>
              </a:lnSpc>
              <a:spcBef>
                <a:spcPct val="0"/>
              </a:spcBef>
            </a:pPr>
            <a:r>
              <a:rPr lang="en-US" sz="1781" u="none" strike="noStrike">
                <a:solidFill>
                  <a:srgbClr val="000000"/>
                </a:solidFill>
                <a:latin typeface="Inter"/>
              </a:rPr>
              <a:t>       transcription services only in </a:t>
            </a:r>
          </a:p>
          <a:p>
            <a:pPr algn="l">
              <a:lnSpc>
                <a:spcPts val="3010"/>
              </a:lnSpc>
              <a:spcBef>
                <a:spcPct val="0"/>
              </a:spcBef>
            </a:pPr>
            <a:r>
              <a:rPr lang="en-US" sz="1781" u="none" strike="noStrike">
                <a:solidFill>
                  <a:srgbClr val="000000"/>
                </a:solidFill>
                <a:latin typeface="Inter"/>
              </a:rPr>
              <a:t>       2 languages</a:t>
            </a:r>
          </a:p>
        </p:txBody>
      </p:sp>
      <p:sp>
        <p:nvSpPr>
          <p:cNvPr id="37" name="TextBox 37"/>
          <p:cNvSpPr txBox="1"/>
          <p:nvPr/>
        </p:nvSpPr>
        <p:spPr>
          <a:xfrm>
            <a:off x="11148397" y="2835765"/>
            <a:ext cx="472202" cy="434594"/>
          </a:xfrm>
          <a:prstGeom prst="rect">
            <a:avLst/>
          </a:prstGeom>
        </p:spPr>
        <p:txBody>
          <a:bodyPr lIns="0" tIns="0" rIns="0" bIns="0" rtlCol="0" anchor="t">
            <a:spAutoFit/>
          </a:bodyPr>
          <a:lstStyle/>
          <a:p>
            <a:pPr algn="ctr">
              <a:lnSpc>
                <a:spcPts val="3717"/>
              </a:lnSpc>
              <a:spcBef>
                <a:spcPct val="0"/>
              </a:spcBef>
            </a:pPr>
            <a:r>
              <a:rPr lang="en-US" sz="2199">
                <a:solidFill>
                  <a:srgbClr val="000000"/>
                </a:solidFill>
                <a:latin typeface="Inter Bold"/>
              </a:rPr>
              <a:t>Pro</a:t>
            </a:r>
          </a:p>
        </p:txBody>
      </p:sp>
      <p:sp>
        <p:nvSpPr>
          <p:cNvPr id="38" name="TextBox 38"/>
          <p:cNvSpPr txBox="1"/>
          <p:nvPr/>
        </p:nvSpPr>
        <p:spPr>
          <a:xfrm>
            <a:off x="9454681" y="3589011"/>
            <a:ext cx="3831550" cy="1418208"/>
          </a:xfrm>
          <a:prstGeom prst="rect">
            <a:avLst/>
          </a:prstGeom>
        </p:spPr>
        <p:txBody>
          <a:bodyPr lIns="0" tIns="0" rIns="0" bIns="0" rtlCol="0" anchor="t">
            <a:spAutoFit/>
          </a:bodyPr>
          <a:lstStyle/>
          <a:p>
            <a:pPr algn="ctr">
              <a:lnSpc>
                <a:spcPts val="2873"/>
              </a:lnSpc>
            </a:pPr>
            <a:r>
              <a:rPr lang="en-US" sz="1700">
                <a:solidFill>
                  <a:srgbClr val="000000"/>
                </a:solidFill>
                <a:latin typeface="Inter"/>
              </a:rPr>
              <a:t>For organizers hosting medium sized </a:t>
            </a:r>
          </a:p>
          <a:p>
            <a:pPr algn="ctr">
              <a:lnSpc>
                <a:spcPts val="2873"/>
              </a:lnSpc>
            </a:pPr>
            <a:r>
              <a:rPr lang="en-US" sz="1700">
                <a:solidFill>
                  <a:srgbClr val="000000"/>
                </a:solidFill>
                <a:latin typeface="Inter"/>
              </a:rPr>
              <a:t>events</a:t>
            </a:r>
          </a:p>
          <a:p>
            <a:pPr algn="ctr">
              <a:lnSpc>
                <a:spcPts val="2873"/>
              </a:lnSpc>
            </a:pPr>
            <a:endParaRPr lang="en-US" sz="1700">
              <a:solidFill>
                <a:srgbClr val="000000"/>
              </a:solidFill>
              <a:latin typeface="Inter"/>
            </a:endParaRPr>
          </a:p>
          <a:p>
            <a:pPr algn="ctr">
              <a:lnSpc>
                <a:spcPts val="2873"/>
              </a:lnSpc>
              <a:spcBef>
                <a:spcPct val="0"/>
              </a:spcBef>
            </a:pPr>
            <a:r>
              <a:rPr lang="en-US" sz="1700">
                <a:solidFill>
                  <a:srgbClr val="000000"/>
                </a:solidFill>
                <a:latin typeface="Inter"/>
              </a:rPr>
              <a:t>$ 99/event</a:t>
            </a:r>
          </a:p>
        </p:txBody>
      </p:sp>
      <p:sp>
        <p:nvSpPr>
          <p:cNvPr id="39" name="TextBox 39"/>
          <p:cNvSpPr txBox="1"/>
          <p:nvPr/>
        </p:nvSpPr>
        <p:spPr>
          <a:xfrm>
            <a:off x="14020939" y="3632497"/>
            <a:ext cx="3620810" cy="1056258"/>
          </a:xfrm>
          <a:prstGeom prst="rect">
            <a:avLst/>
          </a:prstGeom>
        </p:spPr>
        <p:txBody>
          <a:bodyPr lIns="0" tIns="0" rIns="0" bIns="0" rtlCol="0" anchor="t">
            <a:spAutoFit/>
          </a:bodyPr>
          <a:lstStyle/>
          <a:p>
            <a:pPr algn="ctr">
              <a:lnSpc>
                <a:spcPts val="2873"/>
              </a:lnSpc>
            </a:pPr>
            <a:r>
              <a:rPr lang="en-US" sz="1700">
                <a:solidFill>
                  <a:srgbClr val="000000"/>
                </a:solidFill>
                <a:latin typeface="Inter"/>
              </a:rPr>
              <a:t>For organizers hosting large events</a:t>
            </a:r>
          </a:p>
          <a:p>
            <a:pPr algn="ctr">
              <a:lnSpc>
                <a:spcPts val="2873"/>
              </a:lnSpc>
            </a:pPr>
            <a:endParaRPr lang="en-US" sz="1700">
              <a:solidFill>
                <a:srgbClr val="000000"/>
              </a:solidFill>
              <a:latin typeface="Inter"/>
            </a:endParaRPr>
          </a:p>
          <a:p>
            <a:pPr algn="ctr">
              <a:lnSpc>
                <a:spcPts val="2873"/>
              </a:lnSpc>
              <a:spcBef>
                <a:spcPct val="0"/>
              </a:spcBef>
            </a:pPr>
            <a:r>
              <a:rPr lang="en-US" sz="1700">
                <a:solidFill>
                  <a:srgbClr val="000000"/>
                </a:solidFill>
                <a:latin typeface="Inter"/>
              </a:rPr>
              <a:t>$ 159/event</a:t>
            </a:r>
          </a:p>
        </p:txBody>
      </p:sp>
      <p:sp>
        <p:nvSpPr>
          <p:cNvPr id="40" name="TextBox 40"/>
          <p:cNvSpPr txBox="1"/>
          <p:nvPr/>
        </p:nvSpPr>
        <p:spPr>
          <a:xfrm>
            <a:off x="13847028" y="5024227"/>
            <a:ext cx="4003358" cy="4165874"/>
          </a:xfrm>
          <a:prstGeom prst="rect">
            <a:avLst/>
          </a:prstGeom>
        </p:spPr>
        <p:txBody>
          <a:bodyPr lIns="0" tIns="0" rIns="0" bIns="0" rtlCol="0" anchor="t">
            <a:spAutoFit/>
          </a:bodyPr>
          <a:lstStyle/>
          <a:p>
            <a:pPr algn="l">
              <a:lnSpc>
                <a:spcPts val="3010"/>
              </a:lnSpc>
              <a:spcBef>
                <a:spcPct val="0"/>
              </a:spcBef>
            </a:pPr>
            <a:r>
              <a:rPr lang="en-US" sz="1781" u="none" strike="noStrike">
                <a:solidFill>
                  <a:srgbClr val="000000"/>
                </a:solidFill>
                <a:latin typeface="Inter"/>
              </a:rPr>
              <a:t>Everything in Pro, plus:</a:t>
            </a:r>
          </a:p>
          <a:p>
            <a:pPr algn="l">
              <a:lnSpc>
                <a:spcPts val="3010"/>
              </a:lnSpc>
              <a:spcBef>
                <a:spcPct val="0"/>
              </a:spcBef>
            </a:pPr>
            <a:endParaRPr lang="en-US" sz="1781" u="none" strike="noStrike">
              <a:solidFill>
                <a:srgbClr val="000000"/>
              </a:solidFill>
              <a:latin typeface="Inter"/>
            </a:endParaRPr>
          </a:p>
          <a:p>
            <a:pPr marL="384585" lvl="1" indent="-192292" algn="l">
              <a:lnSpc>
                <a:spcPts val="3010"/>
              </a:lnSpc>
              <a:spcBef>
                <a:spcPct val="0"/>
              </a:spcBef>
              <a:buFont typeface="Arial"/>
              <a:buChar char="•"/>
            </a:pPr>
            <a:r>
              <a:rPr lang="en-US" sz="1781" u="none" strike="noStrike">
                <a:solidFill>
                  <a:srgbClr val="000000"/>
                </a:solidFill>
                <a:latin typeface="Inter"/>
              </a:rPr>
              <a:t>1000 attendees/event</a:t>
            </a:r>
          </a:p>
          <a:p>
            <a:pPr marL="384585" lvl="1" indent="-192292" algn="l">
              <a:lnSpc>
                <a:spcPts val="3010"/>
              </a:lnSpc>
              <a:spcBef>
                <a:spcPct val="0"/>
              </a:spcBef>
              <a:buFont typeface="Arial"/>
              <a:buChar char="•"/>
            </a:pPr>
            <a:r>
              <a:rPr lang="en-US" sz="1781" u="none" strike="noStrike">
                <a:solidFill>
                  <a:srgbClr val="000000"/>
                </a:solidFill>
                <a:latin typeface="Inter"/>
              </a:rPr>
              <a:t>No session duration limit per event</a:t>
            </a:r>
          </a:p>
          <a:p>
            <a:pPr marL="384585" lvl="1" indent="-192292" algn="l">
              <a:lnSpc>
                <a:spcPts val="3010"/>
              </a:lnSpc>
              <a:spcBef>
                <a:spcPct val="0"/>
              </a:spcBef>
              <a:buFont typeface="Arial"/>
              <a:buChar char="•"/>
            </a:pPr>
            <a:r>
              <a:rPr lang="en-US" sz="1781" u="none" strike="noStrike">
                <a:solidFill>
                  <a:srgbClr val="000000"/>
                </a:solidFill>
                <a:latin typeface="Inter"/>
              </a:rPr>
              <a:t>Access to AR and VR features</a:t>
            </a:r>
          </a:p>
          <a:p>
            <a:pPr marL="384585" lvl="1" indent="-192292" algn="l">
              <a:lnSpc>
                <a:spcPts val="3010"/>
              </a:lnSpc>
              <a:spcBef>
                <a:spcPct val="0"/>
              </a:spcBef>
              <a:buFont typeface="Arial"/>
              <a:buChar char="•"/>
            </a:pPr>
            <a:r>
              <a:rPr lang="en-US" sz="1781" u="none" strike="noStrike">
                <a:solidFill>
                  <a:srgbClr val="000000"/>
                </a:solidFill>
                <a:latin typeface="Inter"/>
              </a:rPr>
              <a:t>Access to Live translation and transcription services in</a:t>
            </a:r>
          </a:p>
          <a:p>
            <a:pPr algn="l">
              <a:lnSpc>
                <a:spcPts val="3010"/>
              </a:lnSpc>
              <a:spcBef>
                <a:spcPct val="0"/>
              </a:spcBef>
            </a:pPr>
            <a:r>
              <a:rPr lang="en-US" sz="1781" u="none" strike="noStrike">
                <a:solidFill>
                  <a:srgbClr val="000000"/>
                </a:solidFill>
                <a:latin typeface="Inter"/>
              </a:rPr>
              <a:t>       multiple languages</a:t>
            </a:r>
          </a:p>
          <a:p>
            <a:pPr marL="384585" lvl="1" indent="-192292" algn="l">
              <a:lnSpc>
                <a:spcPts val="3010"/>
              </a:lnSpc>
              <a:buFont typeface="Arial"/>
              <a:buChar char="•"/>
            </a:pPr>
            <a:r>
              <a:rPr lang="en-US" sz="1781" u="none" strike="noStrike">
                <a:solidFill>
                  <a:srgbClr val="000000"/>
                </a:solidFill>
                <a:latin typeface="Inter"/>
              </a:rPr>
              <a:t>Access to attendee management tool</a:t>
            </a:r>
          </a:p>
        </p:txBody>
      </p:sp>
      <p:sp>
        <p:nvSpPr>
          <p:cNvPr id="41" name="TextBox 41"/>
          <p:cNvSpPr txBox="1"/>
          <p:nvPr/>
        </p:nvSpPr>
        <p:spPr>
          <a:xfrm>
            <a:off x="6425281" y="2835765"/>
            <a:ext cx="968573" cy="434594"/>
          </a:xfrm>
          <a:prstGeom prst="rect">
            <a:avLst/>
          </a:prstGeom>
        </p:spPr>
        <p:txBody>
          <a:bodyPr lIns="0" tIns="0" rIns="0" bIns="0" rtlCol="0" anchor="t">
            <a:spAutoFit/>
          </a:bodyPr>
          <a:lstStyle/>
          <a:p>
            <a:pPr algn="ctr">
              <a:lnSpc>
                <a:spcPts val="3717"/>
              </a:lnSpc>
              <a:spcBef>
                <a:spcPct val="0"/>
              </a:spcBef>
            </a:pPr>
            <a:r>
              <a:rPr lang="en-US" sz="2199">
                <a:solidFill>
                  <a:srgbClr val="000000"/>
                </a:solidFill>
                <a:latin typeface="Inter Bold"/>
              </a:rPr>
              <a:t>Starter</a:t>
            </a:r>
          </a:p>
        </p:txBody>
      </p:sp>
      <p:sp>
        <p:nvSpPr>
          <p:cNvPr id="42" name="TextBox 42"/>
          <p:cNvSpPr txBox="1"/>
          <p:nvPr/>
        </p:nvSpPr>
        <p:spPr>
          <a:xfrm>
            <a:off x="15201801" y="2835765"/>
            <a:ext cx="1259086" cy="434594"/>
          </a:xfrm>
          <a:prstGeom prst="rect">
            <a:avLst/>
          </a:prstGeom>
        </p:spPr>
        <p:txBody>
          <a:bodyPr lIns="0" tIns="0" rIns="0" bIns="0" rtlCol="0" anchor="t">
            <a:spAutoFit/>
          </a:bodyPr>
          <a:lstStyle/>
          <a:p>
            <a:pPr algn="ctr">
              <a:lnSpc>
                <a:spcPts val="3717"/>
              </a:lnSpc>
              <a:spcBef>
                <a:spcPct val="0"/>
              </a:spcBef>
            </a:pPr>
            <a:r>
              <a:rPr lang="en-US" sz="2199">
                <a:solidFill>
                  <a:srgbClr val="000000"/>
                </a:solidFill>
                <a:latin typeface="Inter Bold"/>
              </a:rPr>
              <a:t>Premium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grpSp>
        <p:nvGrpSpPr>
          <p:cNvPr id="2" name="Group 2"/>
          <p:cNvGrpSpPr/>
          <p:nvPr/>
        </p:nvGrpSpPr>
        <p:grpSpPr>
          <a:xfrm>
            <a:off x="289872" y="2208483"/>
            <a:ext cx="4197231" cy="6705847"/>
            <a:chOff x="0" y="0"/>
            <a:chExt cx="1105444" cy="1766149"/>
          </a:xfrm>
        </p:grpSpPr>
        <p:sp>
          <p:nvSpPr>
            <p:cNvPr id="3" name="Freeform 3"/>
            <p:cNvSpPr/>
            <p:nvPr/>
          </p:nvSpPr>
          <p:spPr>
            <a:xfrm>
              <a:off x="0" y="0"/>
              <a:ext cx="1105444" cy="1766149"/>
            </a:xfrm>
            <a:custGeom>
              <a:avLst/>
              <a:gdLst/>
              <a:ahLst/>
              <a:cxnLst/>
              <a:rect l="l" t="t" r="r" b="b"/>
              <a:pathLst>
                <a:path w="1105444" h="1766149">
                  <a:moveTo>
                    <a:pt x="94071" y="0"/>
                  </a:moveTo>
                  <a:lnTo>
                    <a:pt x="1011373" y="0"/>
                  </a:lnTo>
                  <a:cubicBezTo>
                    <a:pt x="1063327" y="0"/>
                    <a:pt x="1105444" y="42117"/>
                    <a:pt x="1105444" y="94071"/>
                  </a:cubicBezTo>
                  <a:lnTo>
                    <a:pt x="1105444" y="1672078"/>
                  </a:lnTo>
                  <a:cubicBezTo>
                    <a:pt x="1105444" y="1724032"/>
                    <a:pt x="1063327" y="1766149"/>
                    <a:pt x="1011373" y="1766149"/>
                  </a:cubicBezTo>
                  <a:lnTo>
                    <a:pt x="94071" y="1766149"/>
                  </a:lnTo>
                  <a:cubicBezTo>
                    <a:pt x="42117" y="1766149"/>
                    <a:pt x="0" y="1724032"/>
                    <a:pt x="0" y="1672078"/>
                  </a:cubicBezTo>
                  <a:lnTo>
                    <a:pt x="0" y="94071"/>
                  </a:lnTo>
                  <a:cubicBezTo>
                    <a:pt x="0" y="42117"/>
                    <a:pt x="42117" y="0"/>
                    <a:pt x="94071" y="0"/>
                  </a:cubicBezTo>
                  <a:close/>
                </a:path>
              </a:pathLst>
            </a:custGeom>
            <a:solidFill>
              <a:srgbClr val="F2F6F4"/>
            </a:solidFill>
            <a:ln w="57150" cap="rnd">
              <a:solidFill>
                <a:srgbClr val="000000"/>
              </a:solidFill>
              <a:prstDash val="solid"/>
              <a:round/>
            </a:ln>
          </p:spPr>
          <p:txBody>
            <a:bodyPr/>
            <a:lstStyle/>
            <a:p>
              <a:endParaRPr lang="en-US"/>
            </a:p>
          </p:txBody>
        </p:sp>
        <p:sp>
          <p:nvSpPr>
            <p:cNvPr id="4" name="TextBox 4"/>
            <p:cNvSpPr txBox="1"/>
            <p:nvPr/>
          </p:nvSpPr>
          <p:spPr>
            <a:xfrm>
              <a:off x="0" y="-104775"/>
              <a:ext cx="1105444" cy="1870924"/>
            </a:xfrm>
            <a:prstGeom prst="rect">
              <a:avLst/>
            </a:prstGeom>
          </p:spPr>
          <p:txBody>
            <a:bodyPr lIns="50800" tIns="50800" rIns="50800" bIns="50800" rtlCol="0" anchor="ctr"/>
            <a:lstStyle/>
            <a:p>
              <a:pPr marL="0" lvl="0" indent="0" algn="ctr">
                <a:lnSpc>
                  <a:spcPts val="3717"/>
                </a:lnSpc>
                <a:spcBef>
                  <a:spcPct val="0"/>
                </a:spcBef>
              </a:pPr>
              <a:endParaRPr/>
            </a:p>
          </p:txBody>
        </p:sp>
      </p:grpSp>
      <p:sp>
        <p:nvSpPr>
          <p:cNvPr id="5" name="AutoShape 5"/>
          <p:cNvSpPr/>
          <p:nvPr/>
        </p:nvSpPr>
        <p:spPr>
          <a:xfrm>
            <a:off x="289872" y="3245042"/>
            <a:ext cx="4197231" cy="0"/>
          </a:xfrm>
          <a:prstGeom prst="line">
            <a:avLst/>
          </a:prstGeom>
          <a:ln w="38100" cap="flat">
            <a:solidFill>
              <a:srgbClr val="000000"/>
            </a:solidFill>
            <a:prstDash val="solid"/>
            <a:headEnd type="none" w="sm" len="sm"/>
            <a:tailEnd type="none" w="sm" len="sm"/>
          </a:ln>
        </p:spPr>
        <p:txBody>
          <a:bodyPr/>
          <a:lstStyle/>
          <a:p>
            <a:endParaRPr lang="en-US"/>
          </a:p>
        </p:txBody>
      </p:sp>
      <p:sp>
        <p:nvSpPr>
          <p:cNvPr id="6" name="AutoShape 6"/>
          <p:cNvSpPr/>
          <p:nvPr/>
        </p:nvSpPr>
        <p:spPr>
          <a:xfrm>
            <a:off x="289872" y="4678733"/>
            <a:ext cx="4197231"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7" name="Group 7"/>
          <p:cNvGrpSpPr/>
          <p:nvPr/>
        </p:nvGrpSpPr>
        <p:grpSpPr>
          <a:xfrm>
            <a:off x="4810952" y="2208483"/>
            <a:ext cx="4197231" cy="6705847"/>
            <a:chOff x="0" y="0"/>
            <a:chExt cx="1105444" cy="1766149"/>
          </a:xfrm>
        </p:grpSpPr>
        <p:sp>
          <p:nvSpPr>
            <p:cNvPr id="8" name="Freeform 8"/>
            <p:cNvSpPr/>
            <p:nvPr/>
          </p:nvSpPr>
          <p:spPr>
            <a:xfrm>
              <a:off x="0" y="0"/>
              <a:ext cx="1105444" cy="1766149"/>
            </a:xfrm>
            <a:custGeom>
              <a:avLst/>
              <a:gdLst/>
              <a:ahLst/>
              <a:cxnLst/>
              <a:rect l="l" t="t" r="r" b="b"/>
              <a:pathLst>
                <a:path w="1105444" h="1766149">
                  <a:moveTo>
                    <a:pt x="94071" y="0"/>
                  </a:moveTo>
                  <a:lnTo>
                    <a:pt x="1011373" y="0"/>
                  </a:lnTo>
                  <a:cubicBezTo>
                    <a:pt x="1063327" y="0"/>
                    <a:pt x="1105444" y="42117"/>
                    <a:pt x="1105444" y="94071"/>
                  </a:cubicBezTo>
                  <a:lnTo>
                    <a:pt x="1105444" y="1672078"/>
                  </a:lnTo>
                  <a:cubicBezTo>
                    <a:pt x="1105444" y="1724032"/>
                    <a:pt x="1063327" y="1766149"/>
                    <a:pt x="1011373" y="1766149"/>
                  </a:cubicBezTo>
                  <a:lnTo>
                    <a:pt x="94071" y="1766149"/>
                  </a:lnTo>
                  <a:cubicBezTo>
                    <a:pt x="42117" y="1766149"/>
                    <a:pt x="0" y="1724032"/>
                    <a:pt x="0" y="1672078"/>
                  </a:cubicBezTo>
                  <a:lnTo>
                    <a:pt x="0" y="94071"/>
                  </a:lnTo>
                  <a:cubicBezTo>
                    <a:pt x="0" y="42117"/>
                    <a:pt x="42117" y="0"/>
                    <a:pt x="94071" y="0"/>
                  </a:cubicBezTo>
                  <a:close/>
                </a:path>
              </a:pathLst>
            </a:custGeom>
            <a:solidFill>
              <a:srgbClr val="F2F6F4"/>
            </a:solidFill>
            <a:ln w="57150" cap="rnd">
              <a:solidFill>
                <a:srgbClr val="000000"/>
              </a:solidFill>
              <a:prstDash val="solid"/>
              <a:round/>
            </a:ln>
          </p:spPr>
          <p:txBody>
            <a:bodyPr/>
            <a:lstStyle/>
            <a:p>
              <a:endParaRPr lang="en-US"/>
            </a:p>
          </p:txBody>
        </p:sp>
        <p:sp>
          <p:nvSpPr>
            <p:cNvPr id="9" name="TextBox 9"/>
            <p:cNvSpPr txBox="1"/>
            <p:nvPr/>
          </p:nvSpPr>
          <p:spPr>
            <a:xfrm>
              <a:off x="0" y="-104775"/>
              <a:ext cx="1105444" cy="1870924"/>
            </a:xfrm>
            <a:prstGeom prst="rect">
              <a:avLst/>
            </a:prstGeom>
          </p:spPr>
          <p:txBody>
            <a:bodyPr lIns="50800" tIns="50800" rIns="50800" bIns="50800" rtlCol="0" anchor="ctr"/>
            <a:lstStyle/>
            <a:p>
              <a:pPr marL="0" lvl="0" indent="0" algn="ctr">
                <a:lnSpc>
                  <a:spcPts val="3717"/>
                </a:lnSpc>
                <a:spcBef>
                  <a:spcPct val="0"/>
                </a:spcBef>
              </a:pPr>
              <a:endParaRPr/>
            </a:p>
          </p:txBody>
        </p:sp>
      </p:grpSp>
      <p:sp>
        <p:nvSpPr>
          <p:cNvPr id="10" name="AutoShape 10"/>
          <p:cNvSpPr/>
          <p:nvPr/>
        </p:nvSpPr>
        <p:spPr>
          <a:xfrm>
            <a:off x="4810952" y="3245042"/>
            <a:ext cx="4197231" cy="0"/>
          </a:xfrm>
          <a:prstGeom prst="line">
            <a:avLst/>
          </a:prstGeom>
          <a:ln w="38100" cap="flat">
            <a:solidFill>
              <a:srgbClr val="000000"/>
            </a:solidFill>
            <a:prstDash val="solid"/>
            <a:headEnd type="none" w="sm" len="sm"/>
            <a:tailEnd type="none" w="sm" len="sm"/>
          </a:ln>
        </p:spPr>
        <p:txBody>
          <a:bodyPr/>
          <a:lstStyle/>
          <a:p>
            <a:endParaRPr lang="en-US"/>
          </a:p>
        </p:txBody>
      </p:sp>
      <p:sp>
        <p:nvSpPr>
          <p:cNvPr id="11" name="AutoShape 11"/>
          <p:cNvSpPr/>
          <p:nvPr/>
        </p:nvSpPr>
        <p:spPr>
          <a:xfrm>
            <a:off x="4810952" y="4678733"/>
            <a:ext cx="4197231" cy="0"/>
          </a:xfrm>
          <a:prstGeom prst="line">
            <a:avLst/>
          </a:prstGeom>
          <a:ln w="38100" cap="flat">
            <a:solidFill>
              <a:srgbClr val="000000"/>
            </a:solidFill>
            <a:prstDash val="solid"/>
            <a:headEnd type="none" w="sm" len="sm"/>
            <a:tailEnd type="none" w="sm" len="sm"/>
          </a:ln>
        </p:spPr>
        <p:txBody>
          <a:bodyPr/>
          <a:lstStyle/>
          <a:p>
            <a:endParaRPr lang="en-US"/>
          </a:p>
        </p:txBody>
      </p:sp>
      <p:graphicFrame>
        <p:nvGraphicFramePr>
          <p:cNvPr id="12" name="Table 12"/>
          <p:cNvGraphicFramePr>
            <a:graphicFrameLocks noGrp="1"/>
          </p:cNvGraphicFramePr>
          <p:nvPr/>
        </p:nvGraphicFramePr>
        <p:xfrm>
          <a:off x="10055193" y="4189481"/>
          <a:ext cx="7315200" cy="2076450"/>
        </p:xfrm>
        <a:graphic>
          <a:graphicData uri="http://schemas.openxmlformats.org/drawingml/2006/table">
            <a:tbl>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038225">
                <a:tc>
                  <a:txBody>
                    <a:bodyPr/>
                    <a:lstStyle/>
                    <a:p>
                      <a:pPr algn="ctr">
                        <a:lnSpc>
                          <a:spcPts val="2380"/>
                        </a:lnSpc>
                        <a:defRPr/>
                      </a:pPr>
                      <a:r>
                        <a:rPr lang="en-US" sz="1700">
                          <a:solidFill>
                            <a:srgbClr val="000000"/>
                          </a:solidFill>
                          <a:latin typeface="Inter"/>
                        </a:rPr>
                        <a:t>Accomodation/ Venue industry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a:solidFill>
                            <a:srgbClr val="000000"/>
                          </a:solidFill>
                          <a:latin typeface="Inter"/>
                        </a:rPr>
                        <a:t>10% commision per booking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38225">
                <a:tc>
                  <a:txBody>
                    <a:bodyPr/>
                    <a:lstStyle/>
                    <a:p>
                      <a:pPr algn="ctr">
                        <a:lnSpc>
                          <a:spcPts val="2380"/>
                        </a:lnSpc>
                        <a:defRPr/>
                      </a:pPr>
                      <a:r>
                        <a:rPr lang="en-US" sz="1700">
                          <a:solidFill>
                            <a:srgbClr val="000000"/>
                          </a:solidFill>
                          <a:latin typeface="Inter"/>
                        </a:rPr>
                        <a:t>Travelling industry (Airlines)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a:solidFill>
                            <a:srgbClr val="000000"/>
                          </a:solidFill>
                          <a:latin typeface="Inter"/>
                        </a:rPr>
                        <a:t>10% commision per booking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9" name="TextBox 19"/>
          <p:cNvSpPr txBox="1"/>
          <p:nvPr/>
        </p:nvSpPr>
        <p:spPr>
          <a:xfrm>
            <a:off x="3033340" y="419110"/>
            <a:ext cx="12313265" cy="1095355"/>
          </a:xfrm>
          <a:prstGeom prst="rect">
            <a:avLst/>
          </a:prstGeom>
        </p:spPr>
        <p:txBody>
          <a:bodyPr lIns="0" tIns="0" rIns="0" bIns="0" rtlCol="0" anchor="t">
            <a:spAutoFit/>
          </a:bodyPr>
          <a:lstStyle/>
          <a:p>
            <a:pPr algn="ctr">
              <a:lnSpc>
                <a:spcPts val="8926"/>
              </a:lnSpc>
              <a:spcBef>
                <a:spcPct val="0"/>
              </a:spcBef>
            </a:pPr>
            <a:r>
              <a:rPr lang="en-US" sz="6375">
                <a:solidFill>
                  <a:srgbClr val="A63D8D"/>
                </a:solidFill>
                <a:latin typeface="Open Sauce Bold"/>
              </a:rPr>
              <a:t>Business Model</a:t>
            </a:r>
          </a:p>
        </p:txBody>
      </p:sp>
      <p:sp>
        <p:nvSpPr>
          <p:cNvPr id="20" name="TextBox 20"/>
          <p:cNvSpPr txBox="1"/>
          <p:nvPr/>
        </p:nvSpPr>
        <p:spPr>
          <a:xfrm>
            <a:off x="3445218" y="1608744"/>
            <a:ext cx="2269782" cy="430325"/>
          </a:xfrm>
          <a:prstGeom prst="rect">
            <a:avLst/>
          </a:prstGeom>
        </p:spPr>
        <p:txBody>
          <a:bodyPr wrap="square" lIns="0" tIns="0" rIns="0" bIns="0" rtlCol="0" anchor="t">
            <a:spAutoFit/>
          </a:bodyPr>
          <a:lstStyle/>
          <a:p>
            <a:pPr algn="ctr">
              <a:lnSpc>
                <a:spcPts val="3640"/>
              </a:lnSpc>
            </a:pPr>
            <a:r>
              <a:rPr lang="en-US" sz="2600" dirty="0">
                <a:solidFill>
                  <a:srgbClr val="A63D8D"/>
                </a:solidFill>
                <a:latin typeface="Canva Sans"/>
              </a:rPr>
              <a:t>For Attendees</a:t>
            </a:r>
          </a:p>
        </p:txBody>
      </p:sp>
      <p:sp>
        <p:nvSpPr>
          <p:cNvPr id="21" name="TextBox 21"/>
          <p:cNvSpPr txBox="1"/>
          <p:nvPr/>
        </p:nvSpPr>
        <p:spPr>
          <a:xfrm>
            <a:off x="1700365" y="2491796"/>
            <a:ext cx="1376243" cy="434594"/>
          </a:xfrm>
          <a:prstGeom prst="rect">
            <a:avLst/>
          </a:prstGeom>
        </p:spPr>
        <p:txBody>
          <a:bodyPr lIns="0" tIns="0" rIns="0" bIns="0" rtlCol="0" anchor="t">
            <a:spAutoFit/>
          </a:bodyPr>
          <a:lstStyle/>
          <a:p>
            <a:pPr algn="ctr">
              <a:lnSpc>
                <a:spcPts val="3717"/>
              </a:lnSpc>
              <a:spcBef>
                <a:spcPct val="0"/>
              </a:spcBef>
            </a:pPr>
            <a:r>
              <a:rPr lang="en-US" sz="2199">
                <a:solidFill>
                  <a:srgbClr val="000000"/>
                </a:solidFill>
                <a:latin typeface="Inter Bold"/>
              </a:rPr>
              <a:t>Freemium</a:t>
            </a:r>
          </a:p>
        </p:txBody>
      </p:sp>
      <p:sp>
        <p:nvSpPr>
          <p:cNvPr id="22" name="TextBox 22"/>
          <p:cNvSpPr txBox="1"/>
          <p:nvPr/>
        </p:nvSpPr>
        <p:spPr>
          <a:xfrm>
            <a:off x="289872" y="2720437"/>
            <a:ext cx="4170081" cy="2301494"/>
          </a:xfrm>
          <a:prstGeom prst="rect">
            <a:avLst/>
          </a:prstGeom>
        </p:spPr>
        <p:txBody>
          <a:bodyPr lIns="0" tIns="0" rIns="0" bIns="0" rtlCol="0" anchor="t">
            <a:spAutoFit/>
          </a:bodyPr>
          <a:lstStyle/>
          <a:p>
            <a:pPr algn="ctr">
              <a:lnSpc>
                <a:spcPts val="3717"/>
              </a:lnSpc>
            </a:pPr>
            <a:endParaRPr/>
          </a:p>
          <a:p>
            <a:pPr algn="ctr">
              <a:lnSpc>
                <a:spcPts val="3717"/>
              </a:lnSpc>
            </a:pPr>
            <a:endParaRPr/>
          </a:p>
          <a:p>
            <a:pPr algn="ctr">
              <a:lnSpc>
                <a:spcPts val="3717"/>
              </a:lnSpc>
            </a:pPr>
            <a:r>
              <a:rPr lang="en-US" sz="2199">
                <a:solidFill>
                  <a:srgbClr val="000000"/>
                </a:solidFill>
                <a:latin typeface="Inter"/>
              </a:rPr>
              <a:t>$0</a:t>
            </a:r>
          </a:p>
          <a:p>
            <a:pPr algn="ctr">
              <a:lnSpc>
                <a:spcPts val="3717"/>
              </a:lnSpc>
            </a:pPr>
            <a:endParaRPr lang="en-US" sz="2199">
              <a:solidFill>
                <a:srgbClr val="000000"/>
              </a:solidFill>
              <a:latin typeface="Inter"/>
            </a:endParaRPr>
          </a:p>
          <a:p>
            <a:pPr algn="ctr">
              <a:lnSpc>
                <a:spcPts val="3717"/>
              </a:lnSpc>
              <a:spcBef>
                <a:spcPct val="0"/>
              </a:spcBef>
            </a:pPr>
            <a:endParaRPr lang="en-US" sz="2199">
              <a:solidFill>
                <a:srgbClr val="000000"/>
              </a:solidFill>
              <a:latin typeface="Inter"/>
            </a:endParaRPr>
          </a:p>
        </p:txBody>
      </p:sp>
      <p:sp>
        <p:nvSpPr>
          <p:cNvPr id="23" name="TextBox 23"/>
          <p:cNvSpPr txBox="1"/>
          <p:nvPr/>
        </p:nvSpPr>
        <p:spPr>
          <a:xfrm>
            <a:off x="517343" y="5671058"/>
            <a:ext cx="3715139" cy="1498874"/>
          </a:xfrm>
          <a:prstGeom prst="rect">
            <a:avLst/>
          </a:prstGeom>
        </p:spPr>
        <p:txBody>
          <a:bodyPr lIns="0" tIns="0" rIns="0" bIns="0" rtlCol="0" anchor="t">
            <a:spAutoFit/>
          </a:bodyPr>
          <a:lstStyle/>
          <a:p>
            <a:pPr marL="384585" lvl="1" indent="-192292" algn="l">
              <a:lnSpc>
                <a:spcPts val="3010"/>
              </a:lnSpc>
              <a:buFont typeface="Arial"/>
              <a:buChar char="•"/>
            </a:pPr>
            <a:r>
              <a:rPr lang="en-US" sz="1781">
                <a:solidFill>
                  <a:srgbClr val="000000"/>
                </a:solidFill>
                <a:latin typeface="Inter"/>
              </a:rPr>
              <a:t>Receive 3 personalized event recommendations through AI</a:t>
            </a:r>
          </a:p>
          <a:p>
            <a:pPr marL="384585" lvl="1" indent="-192292" algn="l">
              <a:lnSpc>
                <a:spcPts val="3010"/>
              </a:lnSpc>
              <a:spcBef>
                <a:spcPct val="0"/>
              </a:spcBef>
              <a:buFont typeface="Arial"/>
              <a:buChar char="•"/>
            </a:pPr>
            <a:r>
              <a:rPr lang="en-US" sz="1781">
                <a:solidFill>
                  <a:srgbClr val="000000"/>
                </a:solidFill>
                <a:latin typeface="Inter"/>
              </a:rPr>
              <a:t>Participate through Gamification tools</a:t>
            </a:r>
          </a:p>
        </p:txBody>
      </p:sp>
      <p:sp>
        <p:nvSpPr>
          <p:cNvPr id="24" name="TextBox 24"/>
          <p:cNvSpPr txBox="1"/>
          <p:nvPr/>
        </p:nvSpPr>
        <p:spPr>
          <a:xfrm>
            <a:off x="4874027" y="2821615"/>
            <a:ext cx="4017862" cy="1368044"/>
          </a:xfrm>
          <a:prstGeom prst="rect">
            <a:avLst/>
          </a:prstGeom>
        </p:spPr>
        <p:txBody>
          <a:bodyPr lIns="0" tIns="0" rIns="0" bIns="0" rtlCol="0" anchor="t">
            <a:spAutoFit/>
          </a:bodyPr>
          <a:lstStyle/>
          <a:p>
            <a:pPr algn="ctr">
              <a:lnSpc>
                <a:spcPts val="3717"/>
              </a:lnSpc>
            </a:pPr>
            <a:endParaRPr/>
          </a:p>
          <a:p>
            <a:pPr algn="ctr">
              <a:lnSpc>
                <a:spcPts val="3717"/>
              </a:lnSpc>
            </a:pPr>
            <a:endParaRPr/>
          </a:p>
          <a:p>
            <a:pPr algn="ctr">
              <a:lnSpc>
                <a:spcPts val="3717"/>
              </a:lnSpc>
              <a:spcBef>
                <a:spcPct val="0"/>
              </a:spcBef>
            </a:pPr>
            <a:r>
              <a:rPr lang="en-US" sz="2199">
                <a:solidFill>
                  <a:srgbClr val="000000"/>
                </a:solidFill>
                <a:latin typeface="Inter"/>
              </a:rPr>
              <a:t>$10/month</a:t>
            </a:r>
          </a:p>
        </p:txBody>
      </p:sp>
      <p:sp>
        <p:nvSpPr>
          <p:cNvPr id="25" name="TextBox 25"/>
          <p:cNvSpPr txBox="1"/>
          <p:nvPr/>
        </p:nvSpPr>
        <p:spPr>
          <a:xfrm>
            <a:off x="4900637" y="4935908"/>
            <a:ext cx="3964644" cy="3403874"/>
          </a:xfrm>
          <a:prstGeom prst="rect">
            <a:avLst/>
          </a:prstGeom>
        </p:spPr>
        <p:txBody>
          <a:bodyPr lIns="0" tIns="0" rIns="0" bIns="0" rtlCol="0" anchor="t">
            <a:spAutoFit/>
          </a:bodyPr>
          <a:lstStyle/>
          <a:p>
            <a:pPr algn="l">
              <a:lnSpc>
                <a:spcPts val="3010"/>
              </a:lnSpc>
            </a:pPr>
            <a:r>
              <a:rPr lang="en-US" sz="1781">
                <a:solidFill>
                  <a:srgbClr val="000000"/>
                </a:solidFill>
                <a:latin typeface="Inter"/>
              </a:rPr>
              <a:t>Everything in Freemium, plus:</a:t>
            </a:r>
          </a:p>
          <a:p>
            <a:pPr marL="384585" lvl="1" indent="-192292" algn="l">
              <a:lnSpc>
                <a:spcPts val="3010"/>
              </a:lnSpc>
              <a:buFont typeface="Arial"/>
              <a:buChar char="•"/>
            </a:pPr>
            <a:r>
              <a:rPr lang="en-US" sz="1781">
                <a:solidFill>
                  <a:srgbClr val="000000"/>
                </a:solidFill>
                <a:latin typeface="Inter"/>
              </a:rPr>
              <a:t>Receive unlimited personalized event recommendations through AI</a:t>
            </a:r>
          </a:p>
          <a:p>
            <a:pPr marL="384585" lvl="1" indent="-192292" algn="l">
              <a:lnSpc>
                <a:spcPts val="3010"/>
              </a:lnSpc>
              <a:buFont typeface="Arial"/>
              <a:buChar char="•"/>
            </a:pPr>
            <a:r>
              <a:rPr lang="en-US" sz="1781">
                <a:solidFill>
                  <a:srgbClr val="000000"/>
                </a:solidFill>
                <a:latin typeface="Inter"/>
              </a:rPr>
              <a:t>Social &amp; Networking Recommendations using AI</a:t>
            </a:r>
          </a:p>
          <a:p>
            <a:pPr marL="384585" lvl="1" indent="-192292" algn="l">
              <a:lnSpc>
                <a:spcPts val="3010"/>
              </a:lnSpc>
              <a:buFont typeface="Arial"/>
              <a:buChar char="•"/>
            </a:pPr>
            <a:r>
              <a:rPr lang="en-US" sz="1781">
                <a:solidFill>
                  <a:srgbClr val="000000"/>
                </a:solidFill>
                <a:latin typeface="Inter"/>
              </a:rPr>
              <a:t>Priority based engagement</a:t>
            </a:r>
          </a:p>
          <a:p>
            <a:pPr marL="384585" lvl="1" indent="-192292" algn="l">
              <a:lnSpc>
                <a:spcPts val="3010"/>
              </a:lnSpc>
              <a:buFont typeface="Arial"/>
              <a:buChar char="•"/>
            </a:pPr>
            <a:r>
              <a:rPr lang="en-US" sz="1781">
                <a:solidFill>
                  <a:srgbClr val="000000"/>
                </a:solidFill>
                <a:latin typeface="Inter"/>
              </a:rPr>
              <a:t>On-demand access to recorded sessions</a:t>
            </a:r>
          </a:p>
        </p:txBody>
      </p:sp>
      <p:sp>
        <p:nvSpPr>
          <p:cNvPr id="26" name="TextBox 26"/>
          <p:cNvSpPr txBox="1"/>
          <p:nvPr/>
        </p:nvSpPr>
        <p:spPr>
          <a:xfrm>
            <a:off x="6296158" y="2491796"/>
            <a:ext cx="1226820" cy="434594"/>
          </a:xfrm>
          <a:prstGeom prst="rect">
            <a:avLst/>
          </a:prstGeom>
        </p:spPr>
        <p:txBody>
          <a:bodyPr lIns="0" tIns="0" rIns="0" bIns="0" rtlCol="0" anchor="t">
            <a:spAutoFit/>
          </a:bodyPr>
          <a:lstStyle/>
          <a:p>
            <a:pPr algn="ctr">
              <a:lnSpc>
                <a:spcPts val="3717"/>
              </a:lnSpc>
              <a:spcBef>
                <a:spcPct val="0"/>
              </a:spcBef>
            </a:pPr>
            <a:r>
              <a:rPr lang="en-US" sz="2199">
                <a:solidFill>
                  <a:srgbClr val="000000"/>
                </a:solidFill>
                <a:latin typeface="Inter Bold"/>
              </a:rPr>
              <a:t>Premium</a:t>
            </a:r>
          </a:p>
        </p:txBody>
      </p:sp>
      <p:sp>
        <p:nvSpPr>
          <p:cNvPr id="27" name="TextBox 27"/>
          <p:cNvSpPr txBox="1"/>
          <p:nvPr/>
        </p:nvSpPr>
        <p:spPr>
          <a:xfrm>
            <a:off x="517343" y="9171505"/>
            <a:ext cx="8347937" cy="815101"/>
          </a:xfrm>
          <a:prstGeom prst="rect">
            <a:avLst/>
          </a:prstGeom>
        </p:spPr>
        <p:txBody>
          <a:bodyPr lIns="0" tIns="0" rIns="0" bIns="0" rtlCol="0" anchor="t">
            <a:spAutoFit/>
          </a:bodyPr>
          <a:lstStyle/>
          <a:p>
            <a:pPr marL="518165" lvl="1" indent="-259082" algn="l">
              <a:lnSpc>
                <a:spcPts val="3360"/>
              </a:lnSpc>
              <a:buFont typeface="Arial"/>
              <a:buChar char="•"/>
            </a:pPr>
            <a:r>
              <a:rPr lang="en-US" sz="2400">
                <a:solidFill>
                  <a:srgbClr val="000000"/>
                </a:solidFill>
                <a:latin typeface="Canva Sans"/>
              </a:rPr>
              <a:t>All attendees need to buy tickets despite being a Freemium or Premium members </a:t>
            </a:r>
          </a:p>
        </p:txBody>
      </p:sp>
      <p:sp>
        <p:nvSpPr>
          <p:cNvPr id="28" name="TextBox 28"/>
          <p:cNvSpPr txBox="1"/>
          <p:nvPr/>
        </p:nvSpPr>
        <p:spPr>
          <a:xfrm>
            <a:off x="12407689" y="3305205"/>
            <a:ext cx="2610207" cy="448310"/>
          </a:xfrm>
          <a:prstGeom prst="rect">
            <a:avLst/>
          </a:prstGeom>
        </p:spPr>
        <p:txBody>
          <a:bodyPr lIns="0" tIns="0" rIns="0" bIns="0" rtlCol="0" anchor="t">
            <a:spAutoFit/>
          </a:bodyPr>
          <a:lstStyle/>
          <a:p>
            <a:pPr algn="ctr">
              <a:lnSpc>
                <a:spcPts val="3640"/>
              </a:lnSpc>
            </a:pPr>
            <a:r>
              <a:rPr lang="en-US" sz="2600">
                <a:solidFill>
                  <a:srgbClr val="A63D8D"/>
                </a:solidFill>
                <a:latin typeface="Canva Sans"/>
              </a:rPr>
              <a:t>Adjacent Market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grpSp>
        <p:nvGrpSpPr>
          <p:cNvPr id="2" name="Group 2"/>
          <p:cNvGrpSpPr/>
          <p:nvPr/>
        </p:nvGrpSpPr>
        <p:grpSpPr>
          <a:xfrm>
            <a:off x="3486651" y="2315101"/>
            <a:ext cx="2656949" cy="265694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a:ln cap="sq">
              <a:noFill/>
              <a:prstDash val="solid"/>
              <a:miter/>
            </a:ln>
          </p:spPr>
          <p:txBody>
            <a:bodyPr/>
            <a:lstStyle/>
            <a:p>
              <a:endParaRPr lang="en-US"/>
            </a:p>
          </p:txBody>
        </p:sp>
      </p:grpSp>
      <p:grpSp>
        <p:nvGrpSpPr>
          <p:cNvPr id="4" name="Group 4"/>
          <p:cNvGrpSpPr/>
          <p:nvPr/>
        </p:nvGrpSpPr>
        <p:grpSpPr>
          <a:xfrm>
            <a:off x="7648471" y="2315101"/>
            <a:ext cx="2656949" cy="265694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4497" r="-4497"/>
              </a:stretch>
            </a:blipFill>
            <a:ln cap="sq">
              <a:noFill/>
              <a:prstDash val="solid"/>
              <a:miter/>
            </a:ln>
          </p:spPr>
          <p:txBody>
            <a:bodyPr/>
            <a:lstStyle/>
            <a:p>
              <a:endParaRPr lang="en-US"/>
            </a:p>
          </p:txBody>
        </p:sp>
      </p:grpSp>
      <p:grpSp>
        <p:nvGrpSpPr>
          <p:cNvPr id="6" name="Group 6"/>
          <p:cNvGrpSpPr/>
          <p:nvPr/>
        </p:nvGrpSpPr>
        <p:grpSpPr>
          <a:xfrm>
            <a:off x="11810370" y="2315101"/>
            <a:ext cx="2656949" cy="265694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16666" b="-16666"/>
              </a:stretch>
            </a:blipFill>
            <a:ln cap="sq">
              <a:noFill/>
              <a:prstDash val="solid"/>
              <a:miter/>
            </a:ln>
          </p:spPr>
          <p:txBody>
            <a:bodyPr/>
            <a:lstStyle/>
            <a:p>
              <a:endParaRPr lang="en-US"/>
            </a:p>
          </p:txBody>
        </p:sp>
      </p:grpSp>
      <p:grpSp>
        <p:nvGrpSpPr>
          <p:cNvPr id="8" name="Group 8"/>
          <p:cNvGrpSpPr/>
          <p:nvPr/>
        </p:nvGrpSpPr>
        <p:grpSpPr>
          <a:xfrm>
            <a:off x="3486651" y="6161689"/>
            <a:ext cx="2656949" cy="265694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4041" t="-1429" r="-4041" b="-23206"/>
              </a:stretch>
            </a:blipFill>
            <a:ln cap="sq">
              <a:noFill/>
              <a:prstDash val="solid"/>
              <a:miter/>
            </a:ln>
          </p:spPr>
          <p:txBody>
            <a:bodyPr/>
            <a:lstStyle/>
            <a:p>
              <a:endParaRPr lang="en-US"/>
            </a:p>
          </p:txBody>
        </p:sp>
      </p:grpSp>
      <p:grpSp>
        <p:nvGrpSpPr>
          <p:cNvPr id="10" name="Group 10"/>
          <p:cNvGrpSpPr/>
          <p:nvPr/>
        </p:nvGrpSpPr>
        <p:grpSpPr>
          <a:xfrm>
            <a:off x="7648471" y="6161689"/>
            <a:ext cx="2656949" cy="265694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8168" t="-5569" r="-5384" b="-7983"/>
              </a:stretch>
            </a:blipFill>
            <a:ln cap="sq">
              <a:noFill/>
              <a:prstDash val="solid"/>
              <a:miter/>
            </a:ln>
          </p:spPr>
          <p:txBody>
            <a:bodyPr/>
            <a:lstStyle/>
            <a:p>
              <a:endParaRPr lang="en-US"/>
            </a:p>
          </p:txBody>
        </p:sp>
      </p:grpSp>
      <p:grpSp>
        <p:nvGrpSpPr>
          <p:cNvPr id="12" name="Group 12"/>
          <p:cNvGrpSpPr/>
          <p:nvPr/>
        </p:nvGrpSpPr>
        <p:grpSpPr>
          <a:xfrm>
            <a:off x="11810370" y="6161689"/>
            <a:ext cx="2656949" cy="265694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t="-7494" b="-14206"/>
              </a:stretch>
            </a:blipFill>
            <a:ln cap="sq">
              <a:noFill/>
              <a:prstDash val="solid"/>
              <a:miter/>
            </a:ln>
          </p:spPr>
          <p:txBody>
            <a:bodyPr/>
            <a:lstStyle/>
            <a:p>
              <a:endParaRPr lang="en-US"/>
            </a:p>
          </p:txBody>
        </p:sp>
      </p:grpSp>
      <p:sp>
        <p:nvSpPr>
          <p:cNvPr id="20" name="TextBox 20"/>
          <p:cNvSpPr txBox="1"/>
          <p:nvPr/>
        </p:nvSpPr>
        <p:spPr>
          <a:xfrm>
            <a:off x="1467818" y="517525"/>
            <a:ext cx="15352364" cy="927100"/>
          </a:xfrm>
          <a:prstGeom prst="rect">
            <a:avLst/>
          </a:prstGeom>
        </p:spPr>
        <p:txBody>
          <a:bodyPr lIns="0" tIns="0" rIns="0" bIns="0" rtlCol="0" anchor="t">
            <a:spAutoFit/>
          </a:bodyPr>
          <a:lstStyle/>
          <a:p>
            <a:pPr algn="ctr">
              <a:lnSpc>
                <a:spcPts val="7699"/>
              </a:lnSpc>
              <a:spcBef>
                <a:spcPct val="0"/>
              </a:spcBef>
            </a:pPr>
            <a:r>
              <a:rPr lang="en-US" sz="5499">
                <a:solidFill>
                  <a:srgbClr val="A63D8D"/>
                </a:solidFill>
                <a:latin typeface="Inter Bold"/>
              </a:rPr>
              <a:t>Our Team</a:t>
            </a:r>
          </a:p>
        </p:txBody>
      </p:sp>
      <p:sp>
        <p:nvSpPr>
          <p:cNvPr id="21" name="TextBox 21"/>
          <p:cNvSpPr txBox="1"/>
          <p:nvPr/>
        </p:nvSpPr>
        <p:spPr>
          <a:xfrm>
            <a:off x="4191297" y="5150134"/>
            <a:ext cx="1247656" cy="580389"/>
          </a:xfrm>
          <a:prstGeom prst="rect">
            <a:avLst/>
          </a:prstGeom>
        </p:spPr>
        <p:txBody>
          <a:bodyPr lIns="0" tIns="0" rIns="0" bIns="0" rtlCol="0" anchor="t">
            <a:spAutoFit/>
          </a:bodyPr>
          <a:lstStyle/>
          <a:p>
            <a:pPr algn="ctr">
              <a:lnSpc>
                <a:spcPts val="4760"/>
              </a:lnSpc>
            </a:pPr>
            <a:r>
              <a:rPr lang="en-US" sz="3400">
                <a:solidFill>
                  <a:srgbClr val="000000"/>
                </a:solidFill>
                <a:latin typeface="Canva Sans Bold"/>
              </a:rPr>
              <a:t>Varmi</a:t>
            </a:r>
          </a:p>
        </p:txBody>
      </p:sp>
      <p:sp>
        <p:nvSpPr>
          <p:cNvPr id="22" name="TextBox 22"/>
          <p:cNvSpPr txBox="1"/>
          <p:nvPr/>
        </p:nvSpPr>
        <p:spPr>
          <a:xfrm>
            <a:off x="7862688" y="5150134"/>
            <a:ext cx="2228671" cy="580389"/>
          </a:xfrm>
          <a:prstGeom prst="rect">
            <a:avLst/>
          </a:prstGeom>
        </p:spPr>
        <p:txBody>
          <a:bodyPr lIns="0" tIns="0" rIns="0" bIns="0" rtlCol="0" anchor="t">
            <a:spAutoFit/>
          </a:bodyPr>
          <a:lstStyle/>
          <a:p>
            <a:pPr marL="0" lvl="0" indent="0" algn="ctr">
              <a:lnSpc>
                <a:spcPts val="4760"/>
              </a:lnSpc>
              <a:spcBef>
                <a:spcPct val="0"/>
              </a:spcBef>
            </a:pPr>
            <a:r>
              <a:rPr lang="en-US" sz="3400" u="none" strike="noStrike">
                <a:solidFill>
                  <a:srgbClr val="000000"/>
                </a:solidFill>
                <a:latin typeface="Canva Sans Bold"/>
              </a:rPr>
              <a:t>Saumyaraj</a:t>
            </a:r>
          </a:p>
        </p:txBody>
      </p:sp>
      <p:sp>
        <p:nvSpPr>
          <p:cNvPr id="23" name="TextBox 23"/>
          <p:cNvSpPr txBox="1"/>
          <p:nvPr/>
        </p:nvSpPr>
        <p:spPr>
          <a:xfrm>
            <a:off x="12217191" y="5150134"/>
            <a:ext cx="1834872" cy="580389"/>
          </a:xfrm>
          <a:prstGeom prst="rect">
            <a:avLst/>
          </a:prstGeom>
        </p:spPr>
        <p:txBody>
          <a:bodyPr lIns="0" tIns="0" rIns="0" bIns="0" rtlCol="0" anchor="t">
            <a:spAutoFit/>
          </a:bodyPr>
          <a:lstStyle/>
          <a:p>
            <a:pPr marL="0" lvl="0" indent="0" algn="ctr">
              <a:lnSpc>
                <a:spcPts val="4760"/>
              </a:lnSpc>
              <a:spcBef>
                <a:spcPct val="0"/>
              </a:spcBef>
            </a:pPr>
            <a:r>
              <a:rPr lang="en-US" sz="3400" u="none" strike="noStrike">
                <a:solidFill>
                  <a:srgbClr val="000000"/>
                </a:solidFill>
                <a:latin typeface="Canva Sans Bold"/>
              </a:rPr>
              <a:t>Priyanka</a:t>
            </a:r>
          </a:p>
        </p:txBody>
      </p:sp>
      <p:sp>
        <p:nvSpPr>
          <p:cNvPr id="24" name="TextBox 24"/>
          <p:cNvSpPr txBox="1"/>
          <p:nvPr/>
        </p:nvSpPr>
        <p:spPr>
          <a:xfrm>
            <a:off x="4298185" y="9020175"/>
            <a:ext cx="1033879" cy="580389"/>
          </a:xfrm>
          <a:prstGeom prst="rect">
            <a:avLst/>
          </a:prstGeom>
        </p:spPr>
        <p:txBody>
          <a:bodyPr lIns="0" tIns="0" rIns="0" bIns="0" rtlCol="0" anchor="t">
            <a:spAutoFit/>
          </a:bodyPr>
          <a:lstStyle/>
          <a:p>
            <a:pPr marL="0" lvl="0" indent="0" algn="ctr">
              <a:lnSpc>
                <a:spcPts val="4760"/>
              </a:lnSpc>
              <a:spcBef>
                <a:spcPct val="0"/>
              </a:spcBef>
            </a:pPr>
            <a:r>
              <a:rPr lang="en-US" sz="3400" u="none" strike="noStrike">
                <a:solidFill>
                  <a:srgbClr val="000000"/>
                </a:solidFill>
                <a:latin typeface="Canva Sans Bold"/>
              </a:rPr>
              <a:t>Arati</a:t>
            </a:r>
          </a:p>
        </p:txBody>
      </p:sp>
      <p:sp>
        <p:nvSpPr>
          <p:cNvPr id="25" name="TextBox 25"/>
          <p:cNvSpPr txBox="1"/>
          <p:nvPr/>
        </p:nvSpPr>
        <p:spPr>
          <a:xfrm>
            <a:off x="7974767" y="8999613"/>
            <a:ext cx="2004358" cy="580389"/>
          </a:xfrm>
          <a:prstGeom prst="rect">
            <a:avLst/>
          </a:prstGeom>
        </p:spPr>
        <p:txBody>
          <a:bodyPr lIns="0" tIns="0" rIns="0" bIns="0" rtlCol="0" anchor="t">
            <a:spAutoFit/>
          </a:bodyPr>
          <a:lstStyle/>
          <a:p>
            <a:pPr marL="0" lvl="0" indent="0" algn="ctr">
              <a:lnSpc>
                <a:spcPts val="4760"/>
              </a:lnSpc>
              <a:spcBef>
                <a:spcPct val="0"/>
              </a:spcBef>
            </a:pPr>
            <a:r>
              <a:rPr lang="en-US" sz="3400" u="none" strike="noStrike">
                <a:solidFill>
                  <a:srgbClr val="000000"/>
                </a:solidFill>
                <a:latin typeface="Canva Sans Bold"/>
              </a:rPr>
              <a:t>Shubham</a:t>
            </a:r>
          </a:p>
        </p:txBody>
      </p:sp>
      <p:sp>
        <p:nvSpPr>
          <p:cNvPr id="26" name="TextBox 26"/>
          <p:cNvSpPr txBox="1"/>
          <p:nvPr/>
        </p:nvSpPr>
        <p:spPr>
          <a:xfrm>
            <a:off x="12439183" y="8999613"/>
            <a:ext cx="1390888" cy="580389"/>
          </a:xfrm>
          <a:prstGeom prst="rect">
            <a:avLst/>
          </a:prstGeom>
        </p:spPr>
        <p:txBody>
          <a:bodyPr lIns="0" tIns="0" rIns="0" bIns="0" rtlCol="0" anchor="t">
            <a:spAutoFit/>
          </a:bodyPr>
          <a:lstStyle/>
          <a:p>
            <a:pPr marL="0" lvl="0" indent="0" algn="ctr">
              <a:lnSpc>
                <a:spcPts val="4760"/>
              </a:lnSpc>
              <a:spcBef>
                <a:spcPct val="0"/>
              </a:spcBef>
            </a:pPr>
            <a:r>
              <a:rPr lang="en-US" sz="3400" u="none" strike="noStrike">
                <a:solidFill>
                  <a:srgbClr val="000000"/>
                </a:solidFill>
                <a:latin typeface="Canva Sans Bold"/>
              </a:rPr>
              <a:t>Ashika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grpSp>
        <p:nvGrpSpPr>
          <p:cNvPr id="7" name="Group 7"/>
          <p:cNvGrpSpPr/>
          <p:nvPr/>
        </p:nvGrpSpPr>
        <p:grpSpPr>
          <a:xfrm rot="-2977118">
            <a:off x="17403368" y="333311"/>
            <a:ext cx="703419" cy="70341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txBody>
            <a:bodyPr/>
            <a:lstStyle/>
            <a:p>
              <a:endParaRPr lang="en-US"/>
            </a:p>
          </p:txBody>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209"/>
                </a:lnSpc>
              </a:pPr>
              <a:endParaRPr/>
            </a:p>
          </p:txBody>
        </p:sp>
      </p:grpSp>
      <p:sp>
        <p:nvSpPr>
          <p:cNvPr id="10" name="TextBox 10"/>
          <p:cNvSpPr txBox="1"/>
          <p:nvPr/>
        </p:nvSpPr>
        <p:spPr>
          <a:xfrm>
            <a:off x="1467818" y="920560"/>
            <a:ext cx="15352364" cy="927100"/>
          </a:xfrm>
          <a:prstGeom prst="rect">
            <a:avLst/>
          </a:prstGeom>
        </p:spPr>
        <p:txBody>
          <a:bodyPr lIns="0" tIns="0" rIns="0" bIns="0" rtlCol="0" anchor="t">
            <a:spAutoFit/>
          </a:bodyPr>
          <a:lstStyle/>
          <a:p>
            <a:pPr algn="ctr">
              <a:lnSpc>
                <a:spcPts val="7699"/>
              </a:lnSpc>
              <a:spcBef>
                <a:spcPct val="0"/>
              </a:spcBef>
            </a:pPr>
            <a:r>
              <a:rPr lang="en-US" sz="5499" dirty="0">
                <a:solidFill>
                  <a:srgbClr val="A63D8D"/>
                </a:solidFill>
                <a:latin typeface="Inter Bold"/>
              </a:rPr>
              <a:t>Sales Strategy- Assumptions</a:t>
            </a:r>
          </a:p>
        </p:txBody>
      </p:sp>
      <p:sp>
        <p:nvSpPr>
          <p:cNvPr id="11" name="TextBox 11"/>
          <p:cNvSpPr txBox="1"/>
          <p:nvPr/>
        </p:nvSpPr>
        <p:spPr>
          <a:xfrm>
            <a:off x="1664384" y="2227379"/>
            <a:ext cx="14959231" cy="1207550"/>
          </a:xfrm>
          <a:prstGeom prst="rect">
            <a:avLst/>
          </a:prstGeom>
        </p:spPr>
        <p:txBody>
          <a:bodyPr lIns="0" tIns="0" rIns="0" bIns="0" rtlCol="0" anchor="t">
            <a:spAutoFit/>
          </a:bodyPr>
          <a:lstStyle/>
          <a:p>
            <a:pPr marL="503841" lvl="1" indent="-251920" algn="l">
              <a:lnSpc>
                <a:spcPts val="3267"/>
              </a:lnSpc>
              <a:buFont typeface="Arial"/>
              <a:buChar char="•"/>
            </a:pPr>
            <a:r>
              <a:rPr lang="en-US" sz="2333">
                <a:solidFill>
                  <a:srgbClr val="000000"/>
                </a:solidFill>
                <a:latin typeface="Open Sauce"/>
              </a:rPr>
              <a:t>There are approximately 3.2 million small and medium-sized businesses (SMBs) operating in the United States. (This focuses on the potential of the market) </a:t>
            </a:r>
          </a:p>
          <a:p>
            <a:pPr marL="503841" lvl="1" indent="-251920" algn="l">
              <a:lnSpc>
                <a:spcPts val="3267"/>
              </a:lnSpc>
              <a:buFont typeface="Arial"/>
              <a:buChar char="•"/>
            </a:pPr>
            <a:r>
              <a:rPr lang="en-US" sz="2333">
                <a:solidFill>
                  <a:srgbClr val="000000"/>
                </a:solidFill>
                <a:latin typeface="Open Sauce"/>
              </a:rPr>
              <a:t>Assuming 3.2M SMBs in our target market and a 2% conversion rate, we get a potential user base of:</a:t>
            </a:r>
          </a:p>
        </p:txBody>
      </p:sp>
      <p:graphicFrame>
        <p:nvGraphicFramePr>
          <p:cNvPr id="12" name="Table 12"/>
          <p:cNvGraphicFramePr>
            <a:graphicFrameLocks noGrp="1"/>
          </p:cNvGraphicFramePr>
          <p:nvPr/>
        </p:nvGraphicFramePr>
        <p:xfrm>
          <a:off x="5996076" y="3854028"/>
          <a:ext cx="5452648" cy="5467350"/>
        </p:xfrm>
        <a:graphic>
          <a:graphicData uri="http://schemas.openxmlformats.org/drawingml/2006/table">
            <a:tbl>
              <a:tblPr/>
              <a:tblGrid>
                <a:gridCol w="1681320">
                  <a:extLst>
                    <a:ext uri="{9D8B030D-6E8A-4147-A177-3AD203B41FA5}">
                      <a16:colId xmlns:a16="http://schemas.microsoft.com/office/drawing/2014/main" val="20000"/>
                    </a:ext>
                  </a:extLst>
                </a:gridCol>
                <a:gridCol w="3771328">
                  <a:extLst>
                    <a:ext uri="{9D8B030D-6E8A-4147-A177-3AD203B41FA5}">
                      <a16:colId xmlns:a16="http://schemas.microsoft.com/office/drawing/2014/main" val="20001"/>
                    </a:ext>
                  </a:extLst>
                </a:gridCol>
              </a:tblGrid>
              <a:tr h="911225">
                <a:tc>
                  <a:txBody>
                    <a:bodyPr/>
                    <a:lstStyle/>
                    <a:p>
                      <a:pPr algn="ctr">
                        <a:lnSpc>
                          <a:spcPts val="3079"/>
                        </a:lnSpc>
                        <a:defRPr/>
                      </a:pPr>
                      <a:r>
                        <a:rPr lang="en-US" sz="2199">
                          <a:solidFill>
                            <a:srgbClr val="A63D8D"/>
                          </a:solidFill>
                          <a:latin typeface="Inter Bold"/>
                        </a:rPr>
                        <a:t>Quarter</a:t>
                      </a:r>
                      <a:endParaRPr lang="en-US" sz="1100"/>
                    </a:p>
                  </a:txBody>
                  <a:tcPr marL="190500" marR="190500" marT="190500" marB="190500" anchor="ctr">
                    <a:lnL w="38100" cap="flat" cmpd="sng" algn="ctr">
                      <a:solidFill>
                        <a:srgbClr val="2D2828"/>
                      </a:solidFill>
                      <a:prstDash val="solid"/>
                      <a:round/>
                      <a:headEnd type="none" w="med" len="med"/>
                      <a:tailEnd type="none" w="med" len="med"/>
                    </a:lnL>
                    <a:lnR w="38100" cap="flat" cmpd="sng" algn="ctr">
                      <a:solidFill>
                        <a:srgbClr val="2D2828"/>
                      </a:solidFill>
                      <a:prstDash val="solid"/>
                      <a:round/>
                      <a:headEnd type="none" w="med" len="med"/>
                      <a:tailEnd type="none" w="med" len="med"/>
                    </a:lnR>
                    <a:lnT w="38100" cap="flat" cmpd="sng" algn="ctr">
                      <a:solidFill>
                        <a:srgbClr val="2D2828"/>
                      </a:solidFill>
                      <a:prstDash val="solid"/>
                      <a:round/>
                      <a:headEnd type="none" w="med" len="med"/>
                      <a:tailEnd type="none" w="med" len="med"/>
                    </a:lnT>
                    <a:lnB w="38100" cap="flat" cmpd="sng" algn="ctr">
                      <a:solidFill>
                        <a:srgbClr val="2D2828"/>
                      </a:solidFill>
                      <a:prstDash val="solid"/>
                      <a:round/>
                      <a:headEnd type="none" w="med" len="med"/>
                      <a:tailEnd type="none" w="med" len="med"/>
                    </a:lnB>
                  </a:tcPr>
                </a:tc>
                <a:tc>
                  <a:txBody>
                    <a:bodyPr/>
                    <a:lstStyle/>
                    <a:p>
                      <a:pPr algn="ctr">
                        <a:lnSpc>
                          <a:spcPts val="3079"/>
                        </a:lnSpc>
                        <a:defRPr/>
                      </a:pPr>
                      <a:r>
                        <a:rPr lang="en-US" sz="2199">
                          <a:solidFill>
                            <a:srgbClr val="A63D8D"/>
                          </a:solidFill>
                          <a:latin typeface="Inter Bold"/>
                        </a:rPr>
                        <a:t>Estimated No of Users</a:t>
                      </a:r>
                      <a:endParaRPr lang="en-US" sz="1100"/>
                    </a:p>
                  </a:txBody>
                  <a:tcPr marL="190500" marR="190500" marT="190500" marB="190500" anchor="ctr">
                    <a:lnL w="38100" cap="flat" cmpd="sng" algn="ctr">
                      <a:solidFill>
                        <a:srgbClr val="2D2828"/>
                      </a:solidFill>
                      <a:prstDash val="solid"/>
                      <a:round/>
                      <a:headEnd type="none" w="med" len="med"/>
                      <a:tailEnd type="none" w="med" len="med"/>
                    </a:lnL>
                    <a:lnR w="38100" cap="flat" cmpd="sng" algn="ctr">
                      <a:solidFill>
                        <a:srgbClr val="2D2828"/>
                      </a:solidFill>
                      <a:prstDash val="solid"/>
                      <a:round/>
                      <a:headEnd type="none" w="med" len="med"/>
                      <a:tailEnd type="none" w="med" len="med"/>
                    </a:lnR>
                    <a:lnT w="38100" cap="flat" cmpd="sng" algn="ctr">
                      <a:solidFill>
                        <a:srgbClr val="2D2828"/>
                      </a:solidFill>
                      <a:prstDash val="solid"/>
                      <a:round/>
                      <a:headEnd type="none" w="med" len="med"/>
                      <a:tailEnd type="none" w="med" len="med"/>
                    </a:lnT>
                    <a:lnB w="38100" cap="flat" cmpd="sng" algn="ctr">
                      <a:solidFill>
                        <a:srgbClr val="2D2828"/>
                      </a:solidFill>
                      <a:prstDash val="solid"/>
                      <a:round/>
                      <a:headEnd type="none" w="med" len="med"/>
                      <a:tailEnd type="none" w="med" len="med"/>
                    </a:lnB>
                  </a:tcPr>
                </a:tc>
                <a:extLst>
                  <a:ext uri="{0D108BD9-81ED-4DB2-BD59-A6C34878D82A}">
                    <a16:rowId xmlns:a16="http://schemas.microsoft.com/office/drawing/2014/main" val="10000"/>
                  </a:ext>
                </a:extLst>
              </a:tr>
              <a:tr h="911225">
                <a:tc>
                  <a:txBody>
                    <a:bodyPr/>
                    <a:lstStyle/>
                    <a:p>
                      <a:pPr algn="ctr">
                        <a:lnSpc>
                          <a:spcPts val="3079"/>
                        </a:lnSpc>
                        <a:defRPr/>
                      </a:pPr>
                      <a:r>
                        <a:rPr lang="en-US" sz="2199">
                          <a:solidFill>
                            <a:srgbClr val="A63D8D"/>
                          </a:solidFill>
                          <a:latin typeface="Inter"/>
                        </a:rPr>
                        <a:t>Q4</a:t>
                      </a:r>
                      <a:endParaRPr lang="en-US" sz="1100"/>
                    </a:p>
                  </a:txBody>
                  <a:tcPr marL="190500" marR="190500" marT="190500" marB="190500" anchor="ctr">
                    <a:lnL w="38100" cap="flat" cmpd="sng" algn="ctr">
                      <a:solidFill>
                        <a:srgbClr val="2D2828"/>
                      </a:solidFill>
                      <a:prstDash val="solid"/>
                      <a:round/>
                      <a:headEnd type="none" w="med" len="med"/>
                      <a:tailEnd type="none" w="med" len="med"/>
                    </a:lnL>
                    <a:lnR w="38100" cap="flat" cmpd="sng" algn="ctr">
                      <a:solidFill>
                        <a:srgbClr val="2D2828"/>
                      </a:solidFill>
                      <a:prstDash val="solid"/>
                      <a:round/>
                      <a:headEnd type="none" w="med" len="med"/>
                      <a:tailEnd type="none" w="med" len="med"/>
                    </a:lnR>
                    <a:lnT w="38100" cap="flat" cmpd="sng" algn="ctr">
                      <a:solidFill>
                        <a:srgbClr val="2D2828"/>
                      </a:solidFill>
                      <a:prstDash val="solid"/>
                      <a:round/>
                      <a:headEnd type="none" w="med" len="med"/>
                      <a:tailEnd type="none" w="med" len="med"/>
                    </a:lnT>
                    <a:lnB w="38100" cap="flat" cmpd="sng" algn="ctr">
                      <a:solidFill>
                        <a:srgbClr val="2D2828"/>
                      </a:solidFill>
                      <a:prstDash val="solid"/>
                      <a:round/>
                      <a:headEnd type="none" w="med" len="med"/>
                      <a:tailEnd type="none" w="med" len="med"/>
                    </a:lnB>
                  </a:tcPr>
                </a:tc>
                <a:tc>
                  <a:txBody>
                    <a:bodyPr/>
                    <a:lstStyle/>
                    <a:p>
                      <a:pPr algn="ctr">
                        <a:lnSpc>
                          <a:spcPts val="3079"/>
                        </a:lnSpc>
                        <a:defRPr/>
                      </a:pPr>
                      <a:r>
                        <a:rPr lang="en-US" sz="2199">
                          <a:solidFill>
                            <a:srgbClr val="A63D8D"/>
                          </a:solidFill>
                          <a:latin typeface="Inter"/>
                        </a:rPr>
                        <a:t>10000</a:t>
                      </a:r>
                      <a:endParaRPr lang="en-US" sz="1100"/>
                    </a:p>
                  </a:txBody>
                  <a:tcPr marL="190500" marR="190500" marT="190500" marB="190500" anchor="ctr">
                    <a:lnL w="38100" cap="flat" cmpd="sng" algn="ctr">
                      <a:solidFill>
                        <a:srgbClr val="2D2828"/>
                      </a:solidFill>
                      <a:prstDash val="solid"/>
                      <a:round/>
                      <a:headEnd type="none" w="med" len="med"/>
                      <a:tailEnd type="none" w="med" len="med"/>
                    </a:lnL>
                    <a:lnR w="38100" cap="flat" cmpd="sng" algn="ctr">
                      <a:solidFill>
                        <a:srgbClr val="2D2828"/>
                      </a:solidFill>
                      <a:prstDash val="solid"/>
                      <a:round/>
                      <a:headEnd type="none" w="med" len="med"/>
                      <a:tailEnd type="none" w="med" len="med"/>
                    </a:lnR>
                    <a:lnT w="38100" cap="flat" cmpd="sng" algn="ctr">
                      <a:solidFill>
                        <a:srgbClr val="2D2828"/>
                      </a:solidFill>
                      <a:prstDash val="solid"/>
                      <a:round/>
                      <a:headEnd type="none" w="med" len="med"/>
                      <a:tailEnd type="none" w="med" len="med"/>
                    </a:lnT>
                    <a:lnB w="38100" cap="flat" cmpd="sng" algn="ctr">
                      <a:solidFill>
                        <a:srgbClr val="2D2828"/>
                      </a:solidFill>
                      <a:prstDash val="solid"/>
                      <a:round/>
                      <a:headEnd type="none" w="med" len="med"/>
                      <a:tailEnd type="none" w="med" len="med"/>
                    </a:lnB>
                  </a:tcPr>
                </a:tc>
                <a:extLst>
                  <a:ext uri="{0D108BD9-81ED-4DB2-BD59-A6C34878D82A}">
                    <a16:rowId xmlns:a16="http://schemas.microsoft.com/office/drawing/2014/main" val="10001"/>
                  </a:ext>
                </a:extLst>
              </a:tr>
              <a:tr h="911225">
                <a:tc>
                  <a:txBody>
                    <a:bodyPr/>
                    <a:lstStyle/>
                    <a:p>
                      <a:pPr algn="ctr">
                        <a:lnSpc>
                          <a:spcPts val="3079"/>
                        </a:lnSpc>
                        <a:defRPr/>
                      </a:pPr>
                      <a:r>
                        <a:rPr lang="en-US" sz="2199">
                          <a:solidFill>
                            <a:srgbClr val="A63D8D"/>
                          </a:solidFill>
                          <a:latin typeface="Inter"/>
                        </a:rPr>
                        <a:t>Q5</a:t>
                      </a:r>
                      <a:endParaRPr lang="en-US" sz="1100"/>
                    </a:p>
                  </a:txBody>
                  <a:tcPr marL="190500" marR="190500" marT="190500" marB="190500" anchor="ctr">
                    <a:lnL w="38100" cap="flat" cmpd="sng" algn="ctr">
                      <a:solidFill>
                        <a:srgbClr val="2D2828"/>
                      </a:solidFill>
                      <a:prstDash val="solid"/>
                      <a:round/>
                      <a:headEnd type="none" w="med" len="med"/>
                      <a:tailEnd type="none" w="med" len="med"/>
                    </a:lnL>
                    <a:lnR w="38100" cap="flat" cmpd="sng" algn="ctr">
                      <a:solidFill>
                        <a:srgbClr val="2D2828"/>
                      </a:solidFill>
                      <a:prstDash val="solid"/>
                      <a:round/>
                      <a:headEnd type="none" w="med" len="med"/>
                      <a:tailEnd type="none" w="med" len="med"/>
                    </a:lnR>
                    <a:lnT w="38100" cap="flat" cmpd="sng" algn="ctr">
                      <a:solidFill>
                        <a:srgbClr val="2D2828"/>
                      </a:solidFill>
                      <a:prstDash val="solid"/>
                      <a:round/>
                      <a:headEnd type="none" w="med" len="med"/>
                      <a:tailEnd type="none" w="med" len="med"/>
                    </a:lnT>
                    <a:lnB w="38100" cap="flat" cmpd="sng" algn="ctr">
                      <a:solidFill>
                        <a:srgbClr val="2D2828"/>
                      </a:solidFill>
                      <a:prstDash val="solid"/>
                      <a:round/>
                      <a:headEnd type="none" w="med" len="med"/>
                      <a:tailEnd type="none" w="med" len="med"/>
                    </a:lnB>
                  </a:tcPr>
                </a:tc>
                <a:tc>
                  <a:txBody>
                    <a:bodyPr/>
                    <a:lstStyle/>
                    <a:p>
                      <a:pPr algn="ctr">
                        <a:lnSpc>
                          <a:spcPts val="3079"/>
                        </a:lnSpc>
                        <a:defRPr/>
                      </a:pPr>
                      <a:r>
                        <a:rPr lang="en-US" sz="2199">
                          <a:solidFill>
                            <a:srgbClr val="A63D8D"/>
                          </a:solidFill>
                          <a:latin typeface="Inter"/>
                        </a:rPr>
                        <a:t>18000</a:t>
                      </a:r>
                      <a:endParaRPr lang="en-US" sz="1100"/>
                    </a:p>
                  </a:txBody>
                  <a:tcPr marL="190500" marR="190500" marT="190500" marB="190500" anchor="ctr">
                    <a:lnL w="38100" cap="flat" cmpd="sng" algn="ctr">
                      <a:solidFill>
                        <a:srgbClr val="2D2828"/>
                      </a:solidFill>
                      <a:prstDash val="solid"/>
                      <a:round/>
                      <a:headEnd type="none" w="med" len="med"/>
                      <a:tailEnd type="none" w="med" len="med"/>
                    </a:lnL>
                    <a:lnR w="38100" cap="flat" cmpd="sng" algn="ctr">
                      <a:solidFill>
                        <a:srgbClr val="2D2828"/>
                      </a:solidFill>
                      <a:prstDash val="solid"/>
                      <a:round/>
                      <a:headEnd type="none" w="med" len="med"/>
                      <a:tailEnd type="none" w="med" len="med"/>
                    </a:lnR>
                    <a:lnT w="38100" cap="flat" cmpd="sng" algn="ctr">
                      <a:solidFill>
                        <a:srgbClr val="2D2828"/>
                      </a:solidFill>
                      <a:prstDash val="solid"/>
                      <a:round/>
                      <a:headEnd type="none" w="med" len="med"/>
                      <a:tailEnd type="none" w="med" len="med"/>
                    </a:lnT>
                    <a:lnB w="38100" cap="flat" cmpd="sng" algn="ctr">
                      <a:solidFill>
                        <a:srgbClr val="2D2828"/>
                      </a:solidFill>
                      <a:prstDash val="solid"/>
                      <a:round/>
                      <a:headEnd type="none" w="med" len="med"/>
                      <a:tailEnd type="none" w="med" len="med"/>
                    </a:lnB>
                  </a:tcPr>
                </a:tc>
                <a:extLst>
                  <a:ext uri="{0D108BD9-81ED-4DB2-BD59-A6C34878D82A}">
                    <a16:rowId xmlns:a16="http://schemas.microsoft.com/office/drawing/2014/main" val="10002"/>
                  </a:ext>
                </a:extLst>
              </a:tr>
              <a:tr h="911225">
                <a:tc>
                  <a:txBody>
                    <a:bodyPr/>
                    <a:lstStyle/>
                    <a:p>
                      <a:pPr algn="ctr">
                        <a:lnSpc>
                          <a:spcPts val="3079"/>
                        </a:lnSpc>
                        <a:defRPr/>
                      </a:pPr>
                      <a:r>
                        <a:rPr lang="en-US" sz="2199">
                          <a:solidFill>
                            <a:srgbClr val="A63D8D"/>
                          </a:solidFill>
                          <a:latin typeface="Inter"/>
                        </a:rPr>
                        <a:t>Q6</a:t>
                      </a:r>
                      <a:endParaRPr lang="en-US" sz="1100"/>
                    </a:p>
                  </a:txBody>
                  <a:tcPr marL="190500" marR="190500" marT="190500" marB="190500" anchor="ctr">
                    <a:lnL w="38100" cap="flat" cmpd="sng" algn="ctr">
                      <a:solidFill>
                        <a:srgbClr val="2D2828"/>
                      </a:solidFill>
                      <a:prstDash val="solid"/>
                      <a:round/>
                      <a:headEnd type="none" w="med" len="med"/>
                      <a:tailEnd type="none" w="med" len="med"/>
                    </a:lnL>
                    <a:lnR w="38100" cap="flat" cmpd="sng" algn="ctr">
                      <a:solidFill>
                        <a:srgbClr val="2D2828"/>
                      </a:solidFill>
                      <a:prstDash val="solid"/>
                      <a:round/>
                      <a:headEnd type="none" w="med" len="med"/>
                      <a:tailEnd type="none" w="med" len="med"/>
                    </a:lnR>
                    <a:lnT w="38100" cap="flat" cmpd="sng" algn="ctr">
                      <a:solidFill>
                        <a:srgbClr val="2D2828"/>
                      </a:solidFill>
                      <a:prstDash val="solid"/>
                      <a:round/>
                      <a:headEnd type="none" w="med" len="med"/>
                      <a:tailEnd type="none" w="med" len="med"/>
                    </a:lnT>
                    <a:lnB w="38100" cap="flat" cmpd="sng" algn="ctr">
                      <a:solidFill>
                        <a:srgbClr val="2D2828"/>
                      </a:solidFill>
                      <a:prstDash val="solid"/>
                      <a:round/>
                      <a:headEnd type="none" w="med" len="med"/>
                      <a:tailEnd type="none" w="med" len="med"/>
                    </a:lnB>
                  </a:tcPr>
                </a:tc>
                <a:tc>
                  <a:txBody>
                    <a:bodyPr/>
                    <a:lstStyle/>
                    <a:p>
                      <a:pPr algn="ctr">
                        <a:lnSpc>
                          <a:spcPts val="3079"/>
                        </a:lnSpc>
                        <a:defRPr/>
                      </a:pPr>
                      <a:r>
                        <a:rPr lang="en-US" sz="2199">
                          <a:solidFill>
                            <a:srgbClr val="A63D8D"/>
                          </a:solidFill>
                          <a:latin typeface="Inter"/>
                        </a:rPr>
                        <a:t>28000</a:t>
                      </a:r>
                      <a:endParaRPr lang="en-US" sz="1100"/>
                    </a:p>
                  </a:txBody>
                  <a:tcPr marL="190500" marR="190500" marT="190500" marB="190500" anchor="ctr">
                    <a:lnL w="38100" cap="flat" cmpd="sng" algn="ctr">
                      <a:solidFill>
                        <a:srgbClr val="2D2828"/>
                      </a:solidFill>
                      <a:prstDash val="solid"/>
                      <a:round/>
                      <a:headEnd type="none" w="med" len="med"/>
                      <a:tailEnd type="none" w="med" len="med"/>
                    </a:lnL>
                    <a:lnR w="38100" cap="flat" cmpd="sng" algn="ctr">
                      <a:solidFill>
                        <a:srgbClr val="2D2828"/>
                      </a:solidFill>
                      <a:prstDash val="solid"/>
                      <a:round/>
                      <a:headEnd type="none" w="med" len="med"/>
                      <a:tailEnd type="none" w="med" len="med"/>
                    </a:lnR>
                    <a:lnT w="38100" cap="flat" cmpd="sng" algn="ctr">
                      <a:solidFill>
                        <a:srgbClr val="2D2828"/>
                      </a:solidFill>
                      <a:prstDash val="solid"/>
                      <a:round/>
                      <a:headEnd type="none" w="med" len="med"/>
                      <a:tailEnd type="none" w="med" len="med"/>
                    </a:lnT>
                    <a:lnB w="38100" cap="flat" cmpd="sng" algn="ctr">
                      <a:solidFill>
                        <a:srgbClr val="2D2828"/>
                      </a:solidFill>
                      <a:prstDash val="solid"/>
                      <a:round/>
                      <a:headEnd type="none" w="med" len="med"/>
                      <a:tailEnd type="none" w="med" len="med"/>
                    </a:lnB>
                  </a:tcPr>
                </a:tc>
                <a:extLst>
                  <a:ext uri="{0D108BD9-81ED-4DB2-BD59-A6C34878D82A}">
                    <a16:rowId xmlns:a16="http://schemas.microsoft.com/office/drawing/2014/main" val="10003"/>
                  </a:ext>
                </a:extLst>
              </a:tr>
              <a:tr h="911225">
                <a:tc>
                  <a:txBody>
                    <a:bodyPr/>
                    <a:lstStyle/>
                    <a:p>
                      <a:pPr algn="ctr">
                        <a:lnSpc>
                          <a:spcPts val="3079"/>
                        </a:lnSpc>
                        <a:defRPr/>
                      </a:pPr>
                      <a:r>
                        <a:rPr lang="en-US" sz="2199">
                          <a:solidFill>
                            <a:srgbClr val="A63D8D"/>
                          </a:solidFill>
                          <a:latin typeface="Inter"/>
                        </a:rPr>
                        <a:t>Q7</a:t>
                      </a:r>
                      <a:endParaRPr lang="en-US" sz="1100"/>
                    </a:p>
                  </a:txBody>
                  <a:tcPr marL="190500" marR="190500" marT="190500" marB="190500" anchor="ctr">
                    <a:lnL w="38100" cap="flat" cmpd="sng" algn="ctr">
                      <a:solidFill>
                        <a:srgbClr val="2D2828"/>
                      </a:solidFill>
                      <a:prstDash val="solid"/>
                      <a:round/>
                      <a:headEnd type="none" w="med" len="med"/>
                      <a:tailEnd type="none" w="med" len="med"/>
                    </a:lnL>
                    <a:lnR w="38100" cap="flat" cmpd="sng" algn="ctr">
                      <a:solidFill>
                        <a:srgbClr val="2D2828"/>
                      </a:solidFill>
                      <a:prstDash val="solid"/>
                      <a:round/>
                      <a:headEnd type="none" w="med" len="med"/>
                      <a:tailEnd type="none" w="med" len="med"/>
                    </a:lnR>
                    <a:lnT w="38100" cap="flat" cmpd="sng" algn="ctr">
                      <a:solidFill>
                        <a:srgbClr val="2D2828"/>
                      </a:solidFill>
                      <a:prstDash val="solid"/>
                      <a:round/>
                      <a:headEnd type="none" w="med" len="med"/>
                      <a:tailEnd type="none" w="med" len="med"/>
                    </a:lnT>
                    <a:lnB w="38100" cap="flat" cmpd="sng" algn="ctr">
                      <a:solidFill>
                        <a:srgbClr val="2D2828"/>
                      </a:solidFill>
                      <a:prstDash val="solid"/>
                      <a:round/>
                      <a:headEnd type="none" w="med" len="med"/>
                      <a:tailEnd type="none" w="med" len="med"/>
                    </a:lnB>
                  </a:tcPr>
                </a:tc>
                <a:tc>
                  <a:txBody>
                    <a:bodyPr/>
                    <a:lstStyle/>
                    <a:p>
                      <a:pPr algn="ctr">
                        <a:lnSpc>
                          <a:spcPts val="3079"/>
                        </a:lnSpc>
                        <a:defRPr/>
                      </a:pPr>
                      <a:r>
                        <a:rPr lang="en-US" sz="2199">
                          <a:solidFill>
                            <a:srgbClr val="A63D8D"/>
                          </a:solidFill>
                          <a:latin typeface="Inter"/>
                        </a:rPr>
                        <a:t>42000</a:t>
                      </a:r>
                      <a:endParaRPr lang="en-US" sz="1100"/>
                    </a:p>
                  </a:txBody>
                  <a:tcPr marL="190500" marR="190500" marT="190500" marB="190500" anchor="ctr">
                    <a:lnL w="38100" cap="flat" cmpd="sng" algn="ctr">
                      <a:solidFill>
                        <a:srgbClr val="2D2828"/>
                      </a:solidFill>
                      <a:prstDash val="solid"/>
                      <a:round/>
                      <a:headEnd type="none" w="med" len="med"/>
                      <a:tailEnd type="none" w="med" len="med"/>
                    </a:lnL>
                    <a:lnR w="38100" cap="flat" cmpd="sng" algn="ctr">
                      <a:solidFill>
                        <a:srgbClr val="2D2828"/>
                      </a:solidFill>
                      <a:prstDash val="solid"/>
                      <a:round/>
                      <a:headEnd type="none" w="med" len="med"/>
                      <a:tailEnd type="none" w="med" len="med"/>
                    </a:lnR>
                    <a:lnT w="38100" cap="flat" cmpd="sng" algn="ctr">
                      <a:solidFill>
                        <a:srgbClr val="2D2828"/>
                      </a:solidFill>
                      <a:prstDash val="solid"/>
                      <a:round/>
                      <a:headEnd type="none" w="med" len="med"/>
                      <a:tailEnd type="none" w="med" len="med"/>
                    </a:lnT>
                    <a:lnB w="38100" cap="flat" cmpd="sng" algn="ctr">
                      <a:solidFill>
                        <a:srgbClr val="2D2828"/>
                      </a:solidFill>
                      <a:prstDash val="solid"/>
                      <a:round/>
                      <a:headEnd type="none" w="med" len="med"/>
                      <a:tailEnd type="none" w="med" len="med"/>
                    </a:lnB>
                  </a:tcPr>
                </a:tc>
                <a:extLst>
                  <a:ext uri="{0D108BD9-81ED-4DB2-BD59-A6C34878D82A}">
                    <a16:rowId xmlns:a16="http://schemas.microsoft.com/office/drawing/2014/main" val="10004"/>
                  </a:ext>
                </a:extLst>
              </a:tr>
              <a:tr h="911225">
                <a:tc>
                  <a:txBody>
                    <a:bodyPr/>
                    <a:lstStyle/>
                    <a:p>
                      <a:pPr algn="ctr">
                        <a:lnSpc>
                          <a:spcPts val="3079"/>
                        </a:lnSpc>
                        <a:defRPr/>
                      </a:pPr>
                      <a:r>
                        <a:rPr lang="en-US" sz="2199">
                          <a:solidFill>
                            <a:srgbClr val="A63D8D"/>
                          </a:solidFill>
                          <a:latin typeface="Inter"/>
                        </a:rPr>
                        <a:t>Q8</a:t>
                      </a:r>
                      <a:endParaRPr lang="en-US" sz="1100"/>
                    </a:p>
                  </a:txBody>
                  <a:tcPr marL="190500" marR="190500" marT="190500" marB="190500" anchor="ctr">
                    <a:lnL w="38100" cap="flat" cmpd="sng" algn="ctr">
                      <a:solidFill>
                        <a:srgbClr val="2D2828"/>
                      </a:solidFill>
                      <a:prstDash val="solid"/>
                      <a:round/>
                      <a:headEnd type="none" w="med" len="med"/>
                      <a:tailEnd type="none" w="med" len="med"/>
                    </a:lnL>
                    <a:lnR w="38100" cap="flat" cmpd="sng" algn="ctr">
                      <a:solidFill>
                        <a:srgbClr val="2D2828"/>
                      </a:solidFill>
                      <a:prstDash val="solid"/>
                      <a:round/>
                      <a:headEnd type="none" w="med" len="med"/>
                      <a:tailEnd type="none" w="med" len="med"/>
                    </a:lnR>
                    <a:lnT w="38100" cap="flat" cmpd="sng" algn="ctr">
                      <a:solidFill>
                        <a:srgbClr val="2D2828"/>
                      </a:solidFill>
                      <a:prstDash val="solid"/>
                      <a:round/>
                      <a:headEnd type="none" w="med" len="med"/>
                      <a:tailEnd type="none" w="med" len="med"/>
                    </a:lnT>
                    <a:lnB w="38100" cap="flat" cmpd="sng" algn="ctr">
                      <a:solidFill>
                        <a:srgbClr val="2D2828"/>
                      </a:solidFill>
                      <a:prstDash val="solid"/>
                      <a:round/>
                      <a:headEnd type="none" w="med" len="med"/>
                      <a:tailEnd type="none" w="med" len="med"/>
                    </a:lnB>
                  </a:tcPr>
                </a:tc>
                <a:tc>
                  <a:txBody>
                    <a:bodyPr/>
                    <a:lstStyle/>
                    <a:p>
                      <a:pPr algn="ctr">
                        <a:lnSpc>
                          <a:spcPts val="3079"/>
                        </a:lnSpc>
                        <a:defRPr/>
                      </a:pPr>
                      <a:r>
                        <a:rPr lang="en-US" sz="2199">
                          <a:solidFill>
                            <a:srgbClr val="A63D8D"/>
                          </a:solidFill>
                          <a:latin typeface="Inter"/>
                        </a:rPr>
                        <a:t>65000</a:t>
                      </a:r>
                      <a:endParaRPr lang="en-US" sz="1100"/>
                    </a:p>
                  </a:txBody>
                  <a:tcPr marL="190500" marR="190500" marT="190500" marB="190500" anchor="ctr">
                    <a:lnL w="38100" cap="flat" cmpd="sng" algn="ctr">
                      <a:solidFill>
                        <a:srgbClr val="2D2828"/>
                      </a:solidFill>
                      <a:prstDash val="solid"/>
                      <a:round/>
                      <a:headEnd type="none" w="med" len="med"/>
                      <a:tailEnd type="none" w="med" len="med"/>
                    </a:lnL>
                    <a:lnR w="38100" cap="flat" cmpd="sng" algn="ctr">
                      <a:solidFill>
                        <a:srgbClr val="2D2828"/>
                      </a:solidFill>
                      <a:prstDash val="solid"/>
                      <a:round/>
                      <a:headEnd type="none" w="med" len="med"/>
                      <a:tailEnd type="none" w="med" len="med"/>
                    </a:lnR>
                    <a:lnT w="38100" cap="flat" cmpd="sng" algn="ctr">
                      <a:solidFill>
                        <a:srgbClr val="2D2828"/>
                      </a:solidFill>
                      <a:prstDash val="solid"/>
                      <a:round/>
                      <a:headEnd type="none" w="med" len="med"/>
                      <a:tailEnd type="none" w="med" len="med"/>
                    </a:lnT>
                    <a:lnB w="38100" cap="flat" cmpd="sng" algn="ctr">
                      <a:solidFill>
                        <a:srgbClr val="2D2828"/>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5" name="TextBox 5"/>
          <p:cNvSpPr txBox="1"/>
          <p:nvPr/>
        </p:nvSpPr>
        <p:spPr>
          <a:xfrm>
            <a:off x="621854" y="488721"/>
            <a:ext cx="17044292" cy="2934072"/>
          </a:xfrm>
          <a:prstGeom prst="rect">
            <a:avLst/>
          </a:prstGeom>
        </p:spPr>
        <p:txBody>
          <a:bodyPr lIns="0" tIns="0" rIns="0" bIns="0" rtlCol="0" anchor="t">
            <a:spAutoFit/>
          </a:bodyPr>
          <a:lstStyle/>
          <a:p>
            <a:pPr algn="ctr">
              <a:lnSpc>
                <a:spcPts val="7854"/>
              </a:lnSpc>
            </a:pPr>
            <a:r>
              <a:rPr lang="en-US" sz="5610" spc="5">
                <a:solidFill>
                  <a:srgbClr val="A63D8D"/>
                </a:solidFill>
                <a:latin typeface="Inter Bold"/>
              </a:rPr>
              <a:t>Cost Assumptions</a:t>
            </a:r>
          </a:p>
          <a:p>
            <a:pPr algn="just">
              <a:lnSpc>
                <a:spcPts val="7854"/>
              </a:lnSpc>
            </a:pPr>
            <a:endParaRPr lang="en-US" sz="5610" spc="5">
              <a:solidFill>
                <a:srgbClr val="A63D8D"/>
              </a:solidFill>
              <a:latin typeface="Inter Bold"/>
            </a:endParaRPr>
          </a:p>
          <a:p>
            <a:pPr algn="just">
              <a:lnSpc>
                <a:spcPts val="7854"/>
              </a:lnSpc>
            </a:pPr>
            <a:endParaRPr lang="en-US" sz="5610" spc="5">
              <a:solidFill>
                <a:srgbClr val="A63D8D"/>
              </a:solidFill>
              <a:latin typeface="Inter Bold"/>
            </a:endParaRPr>
          </a:p>
        </p:txBody>
      </p:sp>
      <p:sp>
        <p:nvSpPr>
          <p:cNvPr id="6" name="TextBox 6"/>
          <p:cNvSpPr txBox="1"/>
          <p:nvPr/>
        </p:nvSpPr>
        <p:spPr>
          <a:xfrm>
            <a:off x="2157758" y="2705100"/>
            <a:ext cx="13972484" cy="6407235"/>
          </a:xfrm>
          <a:prstGeom prst="rect">
            <a:avLst/>
          </a:prstGeom>
        </p:spPr>
        <p:txBody>
          <a:bodyPr lIns="0" tIns="0" rIns="0" bIns="0" rtlCol="0" anchor="t">
            <a:spAutoFit/>
          </a:bodyPr>
          <a:lstStyle/>
          <a:p>
            <a:pPr algn="l">
              <a:lnSpc>
                <a:spcPts val="3964"/>
              </a:lnSpc>
            </a:pPr>
            <a:r>
              <a:rPr lang="en-US" sz="2345" dirty="0">
                <a:solidFill>
                  <a:srgbClr val="000000"/>
                </a:solidFill>
                <a:latin typeface="Inter"/>
              </a:rPr>
              <a:t>Out Source resources from India</a:t>
            </a:r>
          </a:p>
          <a:p>
            <a:pPr marL="506407" lvl="1" indent="-253204" algn="l">
              <a:lnSpc>
                <a:spcPts val="3964"/>
              </a:lnSpc>
              <a:buFont typeface="Arial"/>
              <a:buChar char="•"/>
            </a:pPr>
            <a:r>
              <a:rPr lang="en-US" sz="2345" dirty="0">
                <a:solidFill>
                  <a:srgbClr val="000000"/>
                </a:solidFill>
                <a:latin typeface="Inter"/>
              </a:rPr>
              <a:t>Size of Development Team </a:t>
            </a:r>
            <a:r>
              <a:rPr lang="en-US" sz="2345" dirty="0">
                <a:solidFill>
                  <a:srgbClr val="A66C98"/>
                </a:solidFill>
                <a:latin typeface="Inter"/>
              </a:rPr>
              <a:t>(hourly $22)</a:t>
            </a:r>
            <a:r>
              <a:rPr lang="en-US" sz="2345" dirty="0">
                <a:solidFill>
                  <a:srgbClr val="000000"/>
                </a:solidFill>
                <a:latin typeface="Inter"/>
              </a:rPr>
              <a:t>: 6</a:t>
            </a:r>
          </a:p>
          <a:p>
            <a:pPr marL="506407" lvl="1" indent="-253204" algn="l">
              <a:lnSpc>
                <a:spcPts val="3964"/>
              </a:lnSpc>
              <a:buFont typeface="Arial"/>
              <a:buChar char="•"/>
            </a:pPr>
            <a:r>
              <a:rPr lang="en-US" sz="2345" dirty="0">
                <a:solidFill>
                  <a:srgbClr val="000000"/>
                </a:solidFill>
                <a:latin typeface="Inter"/>
              </a:rPr>
              <a:t>Size of Testing Team </a:t>
            </a:r>
            <a:r>
              <a:rPr lang="en-US" sz="2345" dirty="0">
                <a:solidFill>
                  <a:srgbClr val="A66C98"/>
                </a:solidFill>
                <a:latin typeface="Inter"/>
              </a:rPr>
              <a:t>(hourly $15)</a:t>
            </a:r>
            <a:r>
              <a:rPr lang="en-US" sz="2345" dirty="0">
                <a:solidFill>
                  <a:srgbClr val="000000"/>
                </a:solidFill>
                <a:latin typeface="Inter"/>
              </a:rPr>
              <a:t>: 3</a:t>
            </a:r>
          </a:p>
          <a:p>
            <a:pPr marL="506407" lvl="1" indent="-253204" algn="l">
              <a:lnSpc>
                <a:spcPts val="3964"/>
              </a:lnSpc>
              <a:buFont typeface="Arial"/>
              <a:buChar char="•"/>
            </a:pPr>
            <a:r>
              <a:rPr lang="en-US" sz="2345" dirty="0">
                <a:solidFill>
                  <a:srgbClr val="000000"/>
                </a:solidFill>
                <a:latin typeface="Inter"/>
              </a:rPr>
              <a:t>No. UI/UX Designers </a:t>
            </a:r>
            <a:r>
              <a:rPr lang="en-US" sz="2345" dirty="0">
                <a:solidFill>
                  <a:srgbClr val="A66C98"/>
                </a:solidFill>
                <a:latin typeface="Inter"/>
              </a:rPr>
              <a:t>(hourly $15)</a:t>
            </a:r>
            <a:r>
              <a:rPr lang="en-US" sz="2345" dirty="0">
                <a:solidFill>
                  <a:srgbClr val="000000"/>
                </a:solidFill>
                <a:latin typeface="Inter"/>
              </a:rPr>
              <a:t>: 2</a:t>
            </a:r>
          </a:p>
          <a:p>
            <a:pPr marL="506407" lvl="1" indent="-253204" algn="l">
              <a:lnSpc>
                <a:spcPts val="3964"/>
              </a:lnSpc>
              <a:buFont typeface="Arial"/>
              <a:buChar char="•"/>
            </a:pPr>
            <a:r>
              <a:rPr lang="en-US" sz="2345" dirty="0">
                <a:solidFill>
                  <a:srgbClr val="000000"/>
                </a:solidFill>
                <a:latin typeface="Inter"/>
              </a:rPr>
              <a:t>Size of Legal Compliance Team </a:t>
            </a:r>
            <a:r>
              <a:rPr lang="en-US" sz="2345" dirty="0">
                <a:solidFill>
                  <a:srgbClr val="A66C98"/>
                </a:solidFill>
                <a:latin typeface="Inter"/>
              </a:rPr>
              <a:t>(hourly $20)</a:t>
            </a:r>
            <a:r>
              <a:rPr lang="en-US" sz="2345" dirty="0">
                <a:solidFill>
                  <a:srgbClr val="000000"/>
                </a:solidFill>
                <a:latin typeface="Inter"/>
              </a:rPr>
              <a:t>: 2</a:t>
            </a:r>
          </a:p>
          <a:p>
            <a:pPr marL="506407" lvl="1" indent="-253204" algn="l">
              <a:lnSpc>
                <a:spcPts val="3964"/>
              </a:lnSpc>
              <a:buFont typeface="Arial"/>
              <a:buChar char="•"/>
            </a:pPr>
            <a:r>
              <a:rPr lang="en-US" sz="2345" dirty="0">
                <a:solidFill>
                  <a:srgbClr val="000000"/>
                </a:solidFill>
                <a:latin typeface="Inter"/>
              </a:rPr>
              <a:t>Size of AI/ML Team </a:t>
            </a:r>
            <a:r>
              <a:rPr lang="en-US" sz="2345" dirty="0">
                <a:solidFill>
                  <a:srgbClr val="A66C98"/>
                </a:solidFill>
                <a:latin typeface="Inter"/>
              </a:rPr>
              <a:t>(hourly $25)</a:t>
            </a:r>
            <a:r>
              <a:rPr lang="en-US" sz="2345" dirty="0">
                <a:solidFill>
                  <a:srgbClr val="000000"/>
                </a:solidFill>
                <a:latin typeface="Inter"/>
              </a:rPr>
              <a:t>: 2  </a:t>
            </a:r>
          </a:p>
          <a:p>
            <a:pPr algn="l">
              <a:lnSpc>
                <a:spcPts val="3964"/>
              </a:lnSpc>
            </a:pPr>
            <a:endParaRPr lang="en-US" sz="2345" dirty="0">
              <a:solidFill>
                <a:srgbClr val="000000"/>
              </a:solidFill>
              <a:latin typeface="Inter"/>
            </a:endParaRPr>
          </a:p>
          <a:p>
            <a:pPr algn="l">
              <a:lnSpc>
                <a:spcPts val="3964"/>
              </a:lnSpc>
            </a:pPr>
            <a:r>
              <a:rPr lang="en-US" sz="2345" dirty="0">
                <a:solidFill>
                  <a:srgbClr val="000000"/>
                </a:solidFill>
                <a:latin typeface="Inter Bold"/>
              </a:rPr>
              <a:t>Global Expansion</a:t>
            </a:r>
          </a:p>
          <a:p>
            <a:pPr algn="l">
              <a:lnSpc>
                <a:spcPts val="3964"/>
              </a:lnSpc>
              <a:spcBef>
                <a:spcPct val="0"/>
              </a:spcBef>
            </a:pPr>
            <a:r>
              <a:rPr lang="en-US" sz="2345" dirty="0">
                <a:solidFill>
                  <a:srgbClr val="000000"/>
                </a:solidFill>
                <a:latin typeface="Inter"/>
              </a:rPr>
              <a:t>Global target countries - Small business leading countries </a:t>
            </a:r>
          </a:p>
          <a:p>
            <a:pPr algn="l">
              <a:lnSpc>
                <a:spcPts val="3964"/>
              </a:lnSpc>
              <a:spcBef>
                <a:spcPct val="0"/>
              </a:spcBef>
            </a:pPr>
            <a:r>
              <a:rPr lang="en-US" sz="2345" dirty="0">
                <a:solidFill>
                  <a:srgbClr val="000000"/>
                </a:solidFill>
                <a:latin typeface="Inter"/>
              </a:rPr>
              <a:t> North America (United States, Canada, and Mexico)</a:t>
            </a:r>
          </a:p>
          <a:p>
            <a:pPr algn="l">
              <a:lnSpc>
                <a:spcPts val="3964"/>
              </a:lnSpc>
              <a:spcBef>
                <a:spcPct val="0"/>
              </a:spcBef>
            </a:pPr>
            <a:r>
              <a:rPr lang="en-US" sz="2345" dirty="0">
                <a:solidFill>
                  <a:srgbClr val="000000"/>
                </a:solidFill>
                <a:latin typeface="Inter"/>
              </a:rPr>
              <a:t> Europe (Germany, UK, France, Italy) Asia-Pacific (China, Japan, Korea, India, Australia, Indonesia)</a:t>
            </a:r>
          </a:p>
          <a:p>
            <a:pPr algn="l">
              <a:lnSpc>
                <a:spcPts val="3964"/>
              </a:lnSpc>
              <a:spcBef>
                <a:spcPct val="0"/>
              </a:spcBef>
            </a:pPr>
            <a:r>
              <a:rPr lang="en-US" sz="2345" dirty="0">
                <a:solidFill>
                  <a:srgbClr val="000000"/>
                </a:solidFill>
                <a:latin typeface="Inter"/>
              </a:rPr>
              <a:t> South America (Brazil, Argentina) </a:t>
            </a:r>
          </a:p>
          <a:p>
            <a:pPr algn="l">
              <a:lnSpc>
                <a:spcPts val="3964"/>
              </a:lnSpc>
              <a:spcBef>
                <a:spcPct val="0"/>
              </a:spcBef>
            </a:pPr>
            <a:endParaRPr lang="en-US" sz="2345" dirty="0">
              <a:solidFill>
                <a:srgbClr val="000000"/>
              </a:solidFill>
              <a:latin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grpSp>
        <p:nvGrpSpPr>
          <p:cNvPr id="2" name="Group 2"/>
          <p:cNvGrpSpPr/>
          <p:nvPr/>
        </p:nvGrpSpPr>
        <p:grpSpPr>
          <a:xfrm rot="-2977118">
            <a:off x="17403368" y="333311"/>
            <a:ext cx="703419" cy="70341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209"/>
                </a:lnSpc>
              </a:pPr>
              <a:endParaRPr/>
            </a:p>
          </p:txBody>
        </p:sp>
      </p:grpSp>
      <p:sp>
        <p:nvSpPr>
          <p:cNvPr id="5" name="TextBox 5"/>
          <p:cNvSpPr txBox="1"/>
          <p:nvPr/>
        </p:nvSpPr>
        <p:spPr>
          <a:xfrm>
            <a:off x="1467818" y="669622"/>
            <a:ext cx="15352364" cy="927100"/>
          </a:xfrm>
          <a:prstGeom prst="rect">
            <a:avLst/>
          </a:prstGeom>
        </p:spPr>
        <p:txBody>
          <a:bodyPr lIns="0" tIns="0" rIns="0" bIns="0" rtlCol="0" anchor="t">
            <a:spAutoFit/>
          </a:bodyPr>
          <a:lstStyle/>
          <a:p>
            <a:pPr algn="ctr">
              <a:lnSpc>
                <a:spcPts val="7699"/>
              </a:lnSpc>
              <a:spcBef>
                <a:spcPct val="0"/>
              </a:spcBef>
            </a:pPr>
            <a:r>
              <a:rPr lang="en-US" sz="5499">
                <a:solidFill>
                  <a:srgbClr val="A63D8D"/>
                </a:solidFill>
                <a:latin typeface="Inter Bold"/>
              </a:rPr>
              <a:t>Sales Cost</a:t>
            </a:r>
          </a:p>
        </p:txBody>
      </p:sp>
      <p:graphicFrame>
        <p:nvGraphicFramePr>
          <p:cNvPr id="6" name="Table 6"/>
          <p:cNvGraphicFramePr>
            <a:graphicFrameLocks noGrp="1"/>
          </p:cNvGraphicFramePr>
          <p:nvPr/>
        </p:nvGraphicFramePr>
        <p:xfrm>
          <a:off x="1028700" y="1937733"/>
          <a:ext cx="16340213" cy="7035823"/>
        </p:xfrm>
        <a:graphic>
          <a:graphicData uri="http://schemas.openxmlformats.org/drawingml/2006/table">
            <a:tbl>
              <a:tblPr/>
              <a:tblGrid>
                <a:gridCol w="4291293">
                  <a:extLst>
                    <a:ext uri="{9D8B030D-6E8A-4147-A177-3AD203B41FA5}">
                      <a16:colId xmlns:a16="http://schemas.microsoft.com/office/drawing/2014/main" val="20000"/>
                    </a:ext>
                  </a:extLst>
                </a:gridCol>
                <a:gridCol w="2336891">
                  <a:extLst>
                    <a:ext uri="{9D8B030D-6E8A-4147-A177-3AD203B41FA5}">
                      <a16:colId xmlns:a16="http://schemas.microsoft.com/office/drawing/2014/main" val="20001"/>
                    </a:ext>
                  </a:extLst>
                </a:gridCol>
                <a:gridCol w="2354014">
                  <a:extLst>
                    <a:ext uri="{9D8B030D-6E8A-4147-A177-3AD203B41FA5}">
                      <a16:colId xmlns:a16="http://schemas.microsoft.com/office/drawing/2014/main" val="20002"/>
                    </a:ext>
                  </a:extLst>
                </a:gridCol>
                <a:gridCol w="2380909">
                  <a:extLst>
                    <a:ext uri="{9D8B030D-6E8A-4147-A177-3AD203B41FA5}">
                      <a16:colId xmlns:a16="http://schemas.microsoft.com/office/drawing/2014/main" val="20003"/>
                    </a:ext>
                  </a:extLst>
                </a:gridCol>
                <a:gridCol w="2478373">
                  <a:extLst>
                    <a:ext uri="{9D8B030D-6E8A-4147-A177-3AD203B41FA5}">
                      <a16:colId xmlns:a16="http://schemas.microsoft.com/office/drawing/2014/main" val="20004"/>
                    </a:ext>
                  </a:extLst>
                </a:gridCol>
                <a:gridCol w="2498733">
                  <a:extLst>
                    <a:ext uri="{9D8B030D-6E8A-4147-A177-3AD203B41FA5}">
                      <a16:colId xmlns:a16="http://schemas.microsoft.com/office/drawing/2014/main" val="20005"/>
                    </a:ext>
                  </a:extLst>
                </a:gridCol>
              </a:tblGrid>
              <a:tr h="775376">
                <a:tc>
                  <a:txBody>
                    <a:bodyPr/>
                    <a:lstStyle/>
                    <a:p>
                      <a:pPr algn="ctr">
                        <a:lnSpc>
                          <a:spcPts val="2520"/>
                        </a:lnSpc>
                        <a:defRPr/>
                      </a:pPr>
                      <a:r>
                        <a:rPr lang="en-US" sz="1800">
                          <a:solidFill>
                            <a:srgbClr val="A63D8D"/>
                          </a:solidFill>
                          <a:latin typeface="Inter Bold"/>
                        </a:rPr>
                        <a:t>Year</a:t>
                      </a:r>
                      <a:endParaRPr lang="en-US" sz="1100"/>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Bold"/>
                        </a:rPr>
                        <a:t>Q1</a:t>
                      </a:r>
                      <a:endParaRPr lang="en-US" sz="1100"/>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Bold"/>
                        </a:rPr>
                        <a:t>Q2</a:t>
                      </a:r>
                      <a:endParaRPr lang="en-US" sz="1100"/>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Bold"/>
                        </a:rPr>
                        <a:t>Q3</a:t>
                      </a:r>
                      <a:endParaRPr lang="en-US" sz="1100"/>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Bold"/>
                        </a:rPr>
                        <a:t>Q4</a:t>
                      </a:r>
                      <a:endParaRPr lang="en-US" sz="1100"/>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Bold"/>
                        </a:rPr>
                        <a:t>Q5</a:t>
                      </a:r>
                      <a:endParaRPr lang="en-US" sz="1100"/>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extLst>
                  <a:ext uri="{0D108BD9-81ED-4DB2-BD59-A6C34878D82A}">
                    <a16:rowId xmlns:a16="http://schemas.microsoft.com/office/drawing/2014/main" val="10000"/>
                  </a:ext>
                </a:extLst>
              </a:tr>
              <a:tr h="2038953">
                <a:tc>
                  <a:txBody>
                    <a:bodyPr/>
                    <a:lstStyle/>
                    <a:p>
                      <a:pPr algn="ctr">
                        <a:lnSpc>
                          <a:spcPts val="2520"/>
                        </a:lnSpc>
                        <a:defRPr/>
                      </a:pPr>
                      <a:r>
                        <a:rPr lang="en-US" sz="1800">
                          <a:solidFill>
                            <a:srgbClr val="A63D8D"/>
                          </a:solidFill>
                          <a:latin typeface="Inter Bold"/>
                        </a:rPr>
                        <a:t>Operations Cost</a:t>
                      </a:r>
                      <a:endParaRPr lang="en-US" sz="1100"/>
                    </a:p>
                    <a:p>
                      <a:pPr algn="ctr">
                        <a:lnSpc>
                          <a:spcPts val="2520"/>
                        </a:lnSpc>
                      </a:pPr>
                      <a:r>
                        <a:rPr lang="en-US" sz="1800">
                          <a:solidFill>
                            <a:srgbClr val="A63D8D"/>
                          </a:solidFill>
                          <a:latin typeface="Inter"/>
                        </a:rPr>
                        <a:t>Software</a:t>
                      </a:r>
                      <a:r>
                        <a:rPr lang="en-US" sz="1800">
                          <a:solidFill>
                            <a:srgbClr val="A63D8D"/>
                          </a:solidFill>
                          <a:latin typeface="Inter Bold"/>
                        </a:rPr>
                        <a:t> </a:t>
                      </a:r>
                      <a:r>
                        <a:rPr lang="en-US" sz="1800">
                          <a:solidFill>
                            <a:srgbClr val="A63D8D"/>
                          </a:solidFill>
                          <a:latin typeface="Inter"/>
                        </a:rPr>
                        <a:t>Developers (7*22*500)</a:t>
                      </a:r>
                    </a:p>
                    <a:p>
                      <a:pPr algn="ctr">
                        <a:lnSpc>
                          <a:spcPts val="2520"/>
                        </a:lnSpc>
                      </a:pPr>
                      <a:r>
                        <a:rPr lang="en-US" sz="1800">
                          <a:solidFill>
                            <a:srgbClr val="A63D8D"/>
                          </a:solidFill>
                          <a:latin typeface="Inter"/>
                        </a:rPr>
                        <a:t>UI/UX development (2*15*500)</a:t>
                      </a:r>
                    </a:p>
                    <a:p>
                      <a:pPr algn="ctr">
                        <a:lnSpc>
                          <a:spcPts val="2520"/>
                        </a:lnSpc>
                      </a:pPr>
                      <a:r>
                        <a:rPr lang="en-US" sz="1800">
                          <a:solidFill>
                            <a:srgbClr val="A63D8D"/>
                          </a:solidFill>
                          <a:latin typeface="Inter"/>
                        </a:rPr>
                        <a:t>AI/ML Engineers (3*25*500)</a:t>
                      </a:r>
                    </a:p>
                    <a:p>
                      <a:pPr algn="ctr">
                        <a:lnSpc>
                          <a:spcPts val="2520"/>
                        </a:lnSpc>
                      </a:pPr>
                      <a:r>
                        <a:rPr lang="en-US" sz="1800">
                          <a:solidFill>
                            <a:srgbClr val="A63D8D"/>
                          </a:solidFill>
                          <a:latin typeface="Inter"/>
                        </a:rPr>
                        <a:t>Testing Team (3*15*500)</a:t>
                      </a:r>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$343,000</a:t>
                      </a:r>
                      <a:endParaRPr lang="en-US" sz="1100"/>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$360,000</a:t>
                      </a:r>
                      <a:endParaRPr lang="en-US" sz="1100"/>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$410,000</a:t>
                      </a:r>
                      <a:endParaRPr lang="en-US" sz="1100"/>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$618,500</a:t>
                      </a:r>
                      <a:endParaRPr lang="en-US" sz="1100"/>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$660,000</a:t>
                      </a:r>
                      <a:endParaRPr lang="en-US" sz="1100"/>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extLst>
                  <a:ext uri="{0D108BD9-81ED-4DB2-BD59-A6C34878D82A}">
                    <a16:rowId xmlns:a16="http://schemas.microsoft.com/office/drawing/2014/main" val="10001"/>
                  </a:ext>
                </a:extLst>
              </a:tr>
              <a:tr h="2038953">
                <a:tc>
                  <a:txBody>
                    <a:bodyPr/>
                    <a:lstStyle/>
                    <a:p>
                      <a:pPr algn="ctr">
                        <a:lnSpc>
                          <a:spcPts val="2520"/>
                        </a:lnSpc>
                        <a:defRPr/>
                      </a:pPr>
                      <a:r>
                        <a:rPr lang="en-US" sz="1800">
                          <a:solidFill>
                            <a:srgbClr val="A63D8D"/>
                          </a:solidFill>
                          <a:latin typeface="Inter Bold"/>
                        </a:rPr>
                        <a:t>Development</a:t>
                      </a:r>
                      <a:endParaRPr lang="en-US" sz="1100"/>
                    </a:p>
                    <a:p>
                      <a:pPr algn="ctr">
                        <a:lnSpc>
                          <a:spcPts val="2520"/>
                        </a:lnSpc>
                      </a:pPr>
                      <a:r>
                        <a:rPr lang="en-US" sz="1800">
                          <a:solidFill>
                            <a:srgbClr val="A63D8D"/>
                          </a:solidFill>
                          <a:latin typeface="Inter"/>
                        </a:rPr>
                        <a:t>Software &amp; Licensing</a:t>
                      </a:r>
                    </a:p>
                    <a:p>
                      <a:pPr algn="ctr">
                        <a:lnSpc>
                          <a:spcPts val="2520"/>
                        </a:lnSpc>
                      </a:pPr>
                      <a:r>
                        <a:rPr lang="en-US" sz="1800">
                          <a:solidFill>
                            <a:srgbClr val="A63D8D"/>
                          </a:solidFill>
                          <a:latin typeface="Inter"/>
                        </a:rPr>
                        <a:t>Partnership initiatives</a:t>
                      </a:r>
                    </a:p>
                    <a:p>
                      <a:pPr algn="ctr">
                        <a:lnSpc>
                          <a:spcPts val="2520"/>
                        </a:lnSpc>
                      </a:pPr>
                      <a:r>
                        <a:rPr lang="en-US" sz="1800">
                          <a:solidFill>
                            <a:srgbClr val="A63D8D"/>
                          </a:solidFill>
                          <a:latin typeface="Inter"/>
                        </a:rPr>
                        <a:t>Globalization</a:t>
                      </a:r>
                    </a:p>
                    <a:p>
                      <a:pPr algn="ctr">
                        <a:lnSpc>
                          <a:spcPts val="2520"/>
                        </a:lnSpc>
                      </a:pPr>
                      <a:r>
                        <a:rPr lang="en-US" sz="1800">
                          <a:solidFill>
                            <a:srgbClr val="A63D8D"/>
                          </a:solidFill>
                          <a:latin typeface="Inter"/>
                        </a:rPr>
                        <a:t>Legal Compliance Cost</a:t>
                      </a:r>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$110,000</a:t>
                      </a:r>
                      <a:endParaRPr lang="en-US" sz="1100"/>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$130,000</a:t>
                      </a:r>
                      <a:endParaRPr lang="en-US" sz="1100"/>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$180,000</a:t>
                      </a:r>
                      <a:endParaRPr lang="en-US" sz="1100"/>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$150,000</a:t>
                      </a:r>
                      <a:endParaRPr lang="en-US" sz="1100"/>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$240,000</a:t>
                      </a:r>
                      <a:endParaRPr lang="en-US" sz="1100"/>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extLst>
                  <a:ext uri="{0D108BD9-81ED-4DB2-BD59-A6C34878D82A}">
                    <a16:rowId xmlns:a16="http://schemas.microsoft.com/office/drawing/2014/main" val="10002"/>
                  </a:ext>
                </a:extLst>
              </a:tr>
              <a:tr h="1407165">
                <a:tc>
                  <a:txBody>
                    <a:bodyPr/>
                    <a:lstStyle/>
                    <a:p>
                      <a:pPr algn="ctr">
                        <a:lnSpc>
                          <a:spcPts val="2520"/>
                        </a:lnSpc>
                        <a:defRPr/>
                      </a:pPr>
                      <a:r>
                        <a:rPr lang="en-US" sz="1800">
                          <a:solidFill>
                            <a:srgbClr val="A63D8D"/>
                          </a:solidFill>
                          <a:latin typeface="Inter Bold"/>
                        </a:rPr>
                        <a:t>Marketing</a:t>
                      </a:r>
                      <a:endParaRPr lang="en-US" sz="1100"/>
                    </a:p>
                    <a:p>
                      <a:pPr algn="ctr">
                        <a:lnSpc>
                          <a:spcPts val="2520"/>
                        </a:lnSpc>
                      </a:pPr>
                      <a:r>
                        <a:rPr lang="en-US" sz="1800">
                          <a:solidFill>
                            <a:srgbClr val="A63D8D"/>
                          </a:solidFill>
                          <a:latin typeface="Inter"/>
                        </a:rPr>
                        <a:t>Digital Advertising </a:t>
                      </a:r>
                    </a:p>
                    <a:p>
                      <a:pPr algn="ctr">
                        <a:lnSpc>
                          <a:spcPts val="2520"/>
                        </a:lnSpc>
                      </a:pPr>
                      <a:r>
                        <a:rPr lang="en-US" sz="1800">
                          <a:solidFill>
                            <a:srgbClr val="A63D8D"/>
                          </a:solidFill>
                          <a:latin typeface="Inter"/>
                        </a:rPr>
                        <a:t>Influencer Marketing</a:t>
                      </a:r>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$10,000</a:t>
                      </a:r>
                      <a:endParaRPr lang="en-US" sz="1100"/>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$20,000</a:t>
                      </a:r>
                      <a:endParaRPr lang="en-US" sz="1100"/>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$50,000</a:t>
                      </a:r>
                      <a:endParaRPr lang="en-US" sz="1100"/>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$60,000</a:t>
                      </a:r>
                      <a:endParaRPr lang="en-US" sz="1100"/>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$70,000</a:t>
                      </a:r>
                      <a:endParaRPr lang="en-US" sz="1100"/>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extLst>
                  <a:ext uri="{0D108BD9-81ED-4DB2-BD59-A6C34878D82A}">
                    <a16:rowId xmlns:a16="http://schemas.microsoft.com/office/drawing/2014/main" val="10003"/>
                  </a:ext>
                </a:extLst>
              </a:tr>
              <a:tr h="775376">
                <a:tc>
                  <a:txBody>
                    <a:bodyPr/>
                    <a:lstStyle/>
                    <a:p>
                      <a:pPr algn="ctr">
                        <a:lnSpc>
                          <a:spcPts val="2520"/>
                        </a:lnSpc>
                        <a:defRPr/>
                      </a:pPr>
                      <a:r>
                        <a:rPr lang="en-US" sz="1800">
                          <a:solidFill>
                            <a:srgbClr val="A63D8D"/>
                          </a:solidFill>
                          <a:latin typeface="Inter Bold"/>
                        </a:rPr>
                        <a:t>Total</a:t>
                      </a:r>
                      <a:endParaRPr lang="en-US" sz="1100"/>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$463,000</a:t>
                      </a:r>
                      <a:endParaRPr lang="en-US" sz="1100"/>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$510,000</a:t>
                      </a:r>
                      <a:endParaRPr lang="en-US" sz="1100"/>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$640,000</a:t>
                      </a:r>
                      <a:endParaRPr lang="en-US" sz="1100"/>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$828,500</a:t>
                      </a:r>
                      <a:endParaRPr lang="en-US" sz="1100"/>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$990,000</a:t>
                      </a:r>
                      <a:endParaRPr lang="en-US" sz="1100"/>
                    </a:p>
                  </a:txBody>
                  <a:tcPr marL="174743" marR="174743" marT="174743" marB="174743" anchor="ctr">
                    <a:lnL w="34949" cap="flat" cmpd="sng" algn="ctr">
                      <a:solidFill>
                        <a:srgbClr val="704E85"/>
                      </a:solidFill>
                      <a:prstDash val="solid"/>
                      <a:round/>
                      <a:headEnd type="none" w="med" len="med"/>
                      <a:tailEnd type="none" w="med" len="med"/>
                    </a:lnL>
                    <a:lnR w="34949" cap="flat" cmpd="sng" algn="ctr">
                      <a:solidFill>
                        <a:srgbClr val="704E85"/>
                      </a:solidFill>
                      <a:prstDash val="solid"/>
                      <a:round/>
                      <a:headEnd type="none" w="med" len="med"/>
                      <a:tailEnd type="none" w="med" len="med"/>
                    </a:lnR>
                    <a:lnT w="34949" cap="flat" cmpd="sng" algn="ctr">
                      <a:solidFill>
                        <a:srgbClr val="704E85"/>
                      </a:solidFill>
                      <a:prstDash val="solid"/>
                      <a:round/>
                      <a:headEnd type="none" w="med" len="med"/>
                      <a:tailEnd type="none" w="med" len="med"/>
                    </a:lnT>
                    <a:lnB w="34949" cap="flat" cmpd="sng" algn="ctr">
                      <a:solidFill>
                        <a:srgbClr val="704E85"/>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TextBox 2"/>
          <p:cNvSpPr txBox="1"/>
          <p:nvPr/>
        </p:nvSpPr>
        <p:spPr>
          <a:xfrm>
            <a:off x="888550" y="1723462"/>
            <a:ext cx="12152234" cy="3559556"/>
          </a:xfrm>
          <a:prstGeom prst="rect">
            <a:avLst/>
          </a:prstGeom>
        </p:spPr>
        <p:txBody>
          <a:bodyPr lIns="0" tIns="0" rIns="0" bIns="0" rtlCol="0" anchor="t">
            <a:spAutoFit/>
          </a:bodyPr>
          <a:lstStyle/>
          <a:p>
            <a:pPr algn="l">
              <a:lnSpc>
                <a:spcPts val="4731"/>
              </a:lnSpc>
            </a:pPr>
            <a:r>
              <a:rPr lang="en-US" sz="2799">
                <a:solidFill>
                  <a:srgbClr val="A63D8D"/>
                </a:solidFill>
                <a:latin typeface="Inter"/>
              </a:rPr>
              <a:t>For ROI Calculation we have consider 40% customers use subscription model and 60% customers use pay per event model.</a:t>
            </a:r>
          </a:p>
          <a:p>
            <a:pPr algn="l">
              <a:lnSpc>
                <a:spcPts val="4731"/>
              </a:lnSpc>
            </a:pPr>
            <a:r>
              <a:rPr lang="en-US" sz="2799">
                <a:solidFill>
                  <a:srgbClr val="A63D8D"/>
                </a:solidFill>
                <a:latin typeface="Inter Bold"/>
              </a:rPr>
              <a:t>&gt;</a:t>
            </a:r>
            <a:r>
              <a:rPr lang="en-US" sz="2799">
                <a:solidFill>
                  <a:srgbClr val="A63D8D"/>
                </a:solidFill>
                <a:latin typeface="Inter"/>
              </a:rPr>
              <a:t> Investment for </a:t>
            </a:r>
            <a:r>
              <a:rPr lang="en-US" sz="2799">
                <a:solidFill>
                  <a:srgbClr val="A63D8D"/>
                </a:solidFill>
                <a:latin typeface="Inter Bold"/>
              </a:rPr>
              <a:t>Q1 </a:t>
            </a:r>
            <a:r>
              <a:rPr lang="en-US" sz="2799">
                <a:solidFill>
                  <a:srgbClr val="A63D8D"/>
                </a:solidFill>
                <a:latin typeface="Inter"/>
              </a:rPr>
              <a:t>to </a:t>
            </a:r>
            <a:r>
              <a:rPr lang="en-US" sz="2799">
                <a:solidFill>
                  <a:srgbClr val="A63D8D"/>
                </a:solidFill>
                <a:latin typeface="Inter Bold"/>
              </a:rPr>
              <a:t>Q3 </a:t>
            </a:r>
            <a:r>
              <a:rPr lang="en-US" sz="2799">
                <a:solidFill>
                  <a:srgbClr val="A63D8D"/>
                </a:solidFill>
                <a:latin typeface="Inter"/>
              </a:rPr>
              <a:t>- $ </a:t>
            </a:r>
            <a:r>
              <a:rPr lang="en-US" sz="2799">
                <a:solidFill>
                  <a:srgbClr val="A63D8D"/>
                </a:solidFill>
                <a:latin typeface="Inter Bold"/>
              </a:rPr>
              <a:t>1,613,000</a:t>
            </a:r>
            <a:r>
              <a:rPr lang="en-US" sz="2799">
                <a:solidFill>
                  <a:srgbClr val="A63D8D"/>
                </a:solidFill>
                <a:latin typeface="Inter"/>
              </a:rPr>
              <a:t>                   </a:t>
            </a:r>
          </a:p>
          <a:p>
            <a:pPr algn="l">
              <a:lnSpc>
                <a:spcPts val="4731"/>
              </a:lnSpc>
            </a:pPr>
            <a:r>
              <a:rPr lang="en-US" sz="2799">
                <a:solidFill>
                  <a:srgbClr val="A63D8D"/>
                </a:solidFill>
                <a:latin typeface="Inter Bold"/>
              </a:rPr>
              <a:t>&gt;</a:t>
            </a:r>
            <a:r>
              <a:rPr lang="en-US" sz="2799">
                <a:solidFill>
                  <a:srgbClr val="A63D8D"/>
                </a:solidFill>
                <a:latin typeface="Inter"/>
              </a:rPr>
              <a:t> Total Sales Cost (</a:t>
            </a:r>
            <a:r>
              <a:rPr lang="en-US" sz="2799">
                <a:solidFill>
                  <a:srgbClr val="A63D8D"/>
                </a:solidFill>
                <a:latin typeface="Inter Bold"/>
              </a:rPr>
              <a:t>Q4 </a:t>
            </a:r>
            <a:r>
              <a:rPr lang="en-US" sz="2799">
                <a:solidFill>
                  <a:srgbClr val="A63D8D"/>
                </a:solidFill>
                <a:latin typeface="Inter"/>
              </a:rPr>
              <a:t>to </a:t>
            </a:r>
            <a:r>
              <a:rPr lang="en-US" sz="2799">
                <a:solidFill>
                  <a:srgbClr val="A63D8D"/>
                </a:solidFill>
                <a:latin typeface="Inter Bold"/>
              </a:rPr>
              <a:t>Q5</a:t>
            </a:r>
            <a:r>
              <a:rPr lang="en-US" sz="2799">
                <a:solidFill>
                  <a:srgbClr val="A63D8D"/>
                </a:solidFill>
                <a:latin typeface="Inter"/>
              </a:rPr>
              <a:t>)- $ 1</a:t>
            </a:r>
            <a:r>
              <a:rPr lang="en-US" sz="2799">
                <a:solidFill>
                  <a:srgbClr val="A63D8D"/>
                </a:solidFill>
                <a:latin typeface="Inter Bold"/>
              </a:rPr>
              <a:t>,818,500</a:t>
            </a:r>
          </a:p>
          <a:p>
            <a:pPr algn="l">
              <a:lnSpc>
                <a:spcPts val="4731"/>
              </a:lnSpc>
            </a:pPr>
            <a:endParaRPr lang="en-US" sz="2799">
              <a:solidFill>
                <a:srgbClr val="A63D8D"/>
              </a:solidFill>
              <a:latin typeface="Inter Bold"/>
            </a:endParaRPr>
          </a:p>
          <a:p>
            <a:pPr algn="l">
              <a:lnSpc>
                <a:spcPts val="4731"/>
              </a:lnSpc>
              <a:spcBef>
                <a:spcPct val="0"/>
              </a:spcBef>
            </a:pPr>
            <a:endParaRPr lang="en-US" sz="2799">
              <a:solidFill>
                <a:srgbClr val="A63D8D"/>
              </a:solidFill>
              <a:latin typeface="Inter Bold"/>
            </a:endParaRPr>
          </a:p>
        </p:txBody>
      </p:sp>
      <p:grpSp>
        <p:nvGrpSpPr>
          <p:cNvPr id="3" name="Group 3"/>
          <p:cNvGrpSpPr/>
          <p:nvPr/>
        </p:nvGrpSpPr>
        <p:grpSpPr>
          <a:xfrm>
            <a:off x="14020799" y="1856812"/>
            <a:ext cx="4114801" cy="1762688"/>
            <a:chOff x="0" y="0"/>
            <a:chExt cx="1168813" cy="622380"/>
          </a:xfrm>
        </p:grpSpPr>
        <p:sp>
          <p:nvSpPr>
            <p:cNvPr id="4" name="Freeform 4"/>
            <p:cNvSpPr/>
            <p:nvPr/>
          </p:nvSpPr>
          <p:spPr>
            <a:xfrm>
              <a:off x="0" y="0"/>
              <a:ext cx="1168813" cy="622380"/>
            </a:xfrm>
            <a:custGeom>
              <a:avLst/>
              <a:gdLst/>
              <a:ahLst/>
              <a:cxnLst/>
              <a:rect l="l" t="t" r="r" b="b"/>
              <a:pathLst>
                <a:path w="1168813" h="622380">
                  <a:moveTo>
                    <a:pt x="31401" y="0"/>
                  </a:moveTo>
                  <a:lnTo>
                    <a:pt x="1137411" y="0"/>
                  </a:lnTo>
                  <a:cubicBezTo>
                    <a:pt x="1145739" y="0"/>
                    <a:pt x="1153727" y="3308"/>
                    <a:pt x="1159615" y="9197"/>
                  </a:cubicBezTo>
                  <a:cubicBezTo>
                    <a:pt x="1165504" y="15086"/>
                    <a:pt x="1168813" y="23073"/>
                    <a:pt x="1168813" y="31401"/>
                  </a:cubicBezTo>
                  <a:lnTo>
                    <a:pt x="1168813" y="590978"/>
                  </a:lnTo>
                  <a:cubicBezTo>
                    <a:pt x="1168813" y="608321"/>
                    <a:pt x="1154754" y="622380"/>
                    <a:pt x="1137411" y="622380"/>
                  </a:cubicBezTo>
                  <a:lnTo>
                    <a:pt x="31401" y="622380"/>
                  </a:lnTo>
                  <a:cubicBezTo>
                    <a:pt x="23073" y="622380"/>
                    <a:pt x="15086" y="619071"/>
                    <a:pt x="9197" y="613182"/>
                  </a:cubicBezTo>
                  <a:cubicBezTo>
                    <a:pt x="3308" y="607293"/>
                    <a:pt x="0" y="599306"/>
                    <a:pt x="0" y="590978"/>
                  </a:cubicBezTo>
                  <a:lnTo>
                    <a:pt x="0" y="31401"/>
                  </a:lnTo>
                  <a:cubicBezTo>
                    <a:pt x="0" y="23073"/>
                    <a:pt x="3308" y="15086"/>
                    <a:pt x="9197" y="9197"/>
                  </a:cubicBezTo>
                  <a:cubicBezTo>
                    <a:pt x="15086" y="3308"/>
                    <a:pt x="23073" y="0"/>
                    <a:pt x="31401" y="0"/>
                  </a:cubicBezTo>
                  <a:close/>
                </a:path>
              </a:pathLst>
            </a:custGeom>
            <a:solidFill>
              <a:srgbClr val="000000">
                <a:alpha val="0"/>
              </a:srgbClr>
            </a:solidFill>
            <a:ln w="9525" cap="sq">
              <a:solidFill>
                <a:srgbClr val="000000"/>
              </a:solidFill>
              <a:prstDash val="solid"/>
              <a:miter/>
            </a:ln>
          </p:spPr>
          <p:txBody>
            <a:bodyPr/>
            <a:lstStyle/>
            <a:p>
              <a:endParaRPr lang="en-US"/>
            </a:p>
          </p:txBody>
        </p:sp>
        <p:sp>
          <p:nvSpPr>
            <p:cNvPr id="5" name="TextBox 5"/>
            <p:cNvSpPr txBox="1"/>
            <p:nvPr/>
          </p:nvSpPr>
          <p:spPr>
            <a:xfrm>
              <a:off x="0" y="-76200"/>
              <a:ext cx="1168813" cy="698580"/>
            </a:xfrm>
            <a:prstGeom prst="rect">
              <a:avLst/>
            </a:prstGeom>
          </p:spPr>
          <p:txBody>
            <a:bodyPr lIns="50800" tIns="50800" rIns="50800" bIns="50800" rtlCol="0" anchor="ctr"/>
            <a:lstStyle/>
            <a:p>
              <a:pPr algn="ctr">
                <a:lnSpc>
                  <a:spcPts val="2873"/>
                </a:lnSpc>
              </a:pPr>
              <a:endParaRPr/>
            </a:p>
          </p:txBody>
        </p:sp>
      </p:grpSp>
      <p:pic>
        <p:nvPicPr>
          <p:cNvPr id="6" name="Picture 6"/>
          <p:cNvPicPr>
            <a:picLocks noChangeAspect="1"/>
          </p:cNvPicPr>
          <p:nvPr/>
        </p:nvPicPr>
        <p:blipFill>
          <a:blip r:embed="rId2"/>
          <a:stretch>
            <a:fillRect/>
          </a:stretch>
        </p:blipFill>
        <p:spPr>
          <a:xfrm>
            <a:off x="9254222" y="3268039"/>
            <a:ext cx="9741893" cy="7589617"/>
          </a:xfrm>
          <a:prstGeom prst="rect">
            <a:avLst/>
          </a:prstGeom>
        </p:spPr>
      </p:pic>
      <p:sp>
        <p:nvSpPr>
          <p:cNvPr id="7" name="Freeform 7"/>
          <p:cNvSpPr/>
          <p:nvPr/>
        </p:nvSpPr>
        <p:spPr>
          <a:xfrm>
            <a:off x="888550" y="4578929"/>
            <a:ext cx="8115300" cy="5340767"/>
          </a:xfrm>
          <a:custGeom>
            <a:avLst/>
            <a:gdLst/>
            <a:ahLst/>
            <a:cxnLst/>
            <a:rect l="l" t="t" r="r" b="b"/>
            <a:pathLst>
              <a:path w="8115300" h="5340767">
                <a:moveTo>
                  <a:pt x="0" y="0"/>
                </a:moveTo>
                <a:lnTo>
                  <a:pt x="8115300" y="0"/>
                </a:lnTo>
                <a:lnTo>
                  <a:pt x="8115300" y="5340767"/>
                </a:lnTo>
                <a:lnTo>
                  <a:pt x="0" y="5340767"/>
                </a:lnTo>
                <a:lnTo>
                  <a:pt x="0" y="0"/>
                </a:lnTo>
                <a:close/>
              </a:path>
            </a:pathLst>
          </a:custGeom>
          <a:blipFill>
            <a:blip r:embed="rId3"/>
            <a:stretch>
              <a:fillRect/>
            </a:stretch>
          </a:blipFill>
        </p:spPr>
        <p:txBody>
          <a:bodyPr/>
          <a:lstStyle/>
          <a:p>
            <a:endParaRPr lang="en-US"/>
          </a:p>
        </p:txBody>
      </p:sp>
      <p:grpSp>
        <p:nvGrpSpPr>
          <p:cNvPr id="8" name="Group 8"/>
          <p:cNvGrpSpPr/>
          <p:nvPr/>
        </p:nvGrpSpPr>
        <p:grpSpPr>
          <a:xfrm>
            <a:off x="14177346" y="2974465"/>
            <a:ext cx="828099" cy="502211"/>
            <a:chOff x="0" y="0"/>
            <a:chExt cx="211135" cy="177324"/>
          </a:xfrm>
        </p:grpSpPr>
        <p:sp>
          <p:nvSpPr>
            <p:cNvPr id="9" name="Freeform 9"/>
            <p:cNvSpPr/>
            <p:nvPr/>
          </p:nvSpPr>
          <p:spPr>
            <a:xfrm>
              <a:off x="0" y="0"/>
              <a:ext cx="211135" cy="177324"/>
            </a:xfrm>
            <a:custGeom>
              <a:avLst/>
              <a:gdLst/>
              <a:ahLst/>
              <a:cxnLst/>
              <a:rect l="l" t="t" r="r" b="b"/>
              <a:pathLst>
                <a:path w="211135" h="177324">
                  <a:moveTo>
                    <a:pt x="0" y="0"/>
                  </a:moveTo>
                  <a:lnTo>
                    <a:pt x="211135" y="0"/>
                  </a:lnTo>
                  <a:lnTo>
                    <a:pt x="211135" y="177324"/>
                  </a:lnTo>
                  <a:lnTo>
                    <a:pt x="0" y="177324"/>
                  </a:lnTo>
                  <a:close/>
                </a:path>
              </a:pathLst>
            </a:custGeom>
            <a:solidFill>
              <a:srgbClr val="F34C88"/>
            </a:solidFill>
          </p:spPr>
          <p:txBody>
            <a:bodyPr/>
            <a:lstStyle/>
            <a:p>
              <a:endParaRPr lang="en-US"/>
            </a:p>
          </p:txBody>
        </p:sp>
        <p:sp>
          <p:nvSpPr>
            <p:cNvPr id="10" name="TextBox 10"/>
            <p:cNvSpPr txBox="1"/>
            <p:nvPr/>
          </p:nvSpPr>
          <p:spPr>
            <a:xfrm>
              <a:off x="0" y="-76200"/>
              <a:ext cx="211135" cy="253524"/>
            </a:xfrm>
            <a:prstGeom prst="rect">
              <a:avLst/>
            </a:prstGeom>
          </p:spPr>
          <p:txBody>
            <a:bodyPr lIns="50800" tIns="50800" rIns="50800" bIns="50800" rtlCol="0" anchor="ctr"/>
            <a:lstStyle/>
            <a:p>
              <a:pPr algn="ctr">
                <a:lnSpc>
                  <a:spcPts val="2873"/>
                </a:lnSpc>
              </a:pPr>
              <a:endParaRPr/>
            </a:p>
          </p:txBody>
        </p:sp>
      </p:grpSp>
      <p:grpSp>
        <p:nvGrpSpPr>
          <p:cNvPr id="11" name="Group 11"/>
          <p:cNvGrpSpPr/>
          <p:nvPr/>
        </p:nvGrpSpPr>
        <p:grpSpPr>
          <a:xfrm>
            <a:off x="14174726" y="2227824"/>
            <a:ext cx="828099" cy="502211"/>
            <a:chOff x="0" y="0"/>
            <a:chExt cx="211135" cy="177324"/>
          </a:xfrm>
        </p:grpSpPr>
        <p:sp>
          <p:nvSpPr>
            <p:cNvPr id="12" name="Freeform 12"/>
            <p:cNvSpPr/>
            <p:nvPr/>
          </p:nvSpPr>
          <p:spPr>
            <a:xfrm>
              <a:off x="0" y="0"/>
              <a:ext cx="211135" cy="177324"/>
            </a:xfrm>
            <a:custGeom>
              <a:avLst/>
              <a:gdLst/>
              <a:ahLst/>
              <a:cxnLst/>
              <a:rect l="l" t="t" r="r" b="b"/>
              <a:pathLst>
                <a:path w="211135" h="177324">
                  <a:moveTo>
                    <a:pt x="0" y="0"/>
                  </a:moveTo>
                  <a:lnTo>
                    <a:pt x="211135" y="0"/>
                  </a:lnTo>
                  <a:lnTo>
                    <a:pt x="211135" y="177324"/>
                  </a:lnTo>
                  <a:lnTo>
                    <a:pt x="0" y="177324"/>
                  </a:lnTo>
                  <a:close/>
                </a:path>
              </a:pathLst>
            </a:custGeom>
            <a:solidFill>
              <a:srgbClr val="0277B5"/>
            </a:solidFill>
          </p:spPr>
          <p:txBody>
            <a:bodyPr/>
            <a:lstStyle/>
            <a:p>
              <a:endParaRPr lang="en-US"/>
            </a:p>
          </p:txBody>
        </p:sp>
        <p:sp>
          <p:nvSpPr>
            <p:cNvPr id="13" name="TextBox 13"/>
            <p:cNvSpPr txBox="1"/>
            <p:nvPr/>
          </p:nvSpPr>
          <p:spPr>
            <a:xfrm>
              <a:off x="0" y="-76200"/>
              <a:ext cx="211135" cy="253524"/>
            </a:xfrm>
            <a:prstGeom prst="rect">
              <a:avLst/>
            </a:prstGeom>
          </p:spPr>
          <p:txBody>
            <a:bodyPr lIns="50800" tIns="50800" rIns="50800" bIns="50800" rtlCol="0" anchor="ctr"/>
            <a:lstStyle/>
            <a:p>
              <a:pPr algn="ctr">
                <a:lnSpc>
                  <a:spcPts val="2873"/>
                </a:lnSpc>
              </a:pPr>
              <a:endParaRPr/>
            </a:p>
          </p:txBody>
        </p:sp>
      </p:grpSp>
      <p:sp>
        <p:nvSpPr>
          <p:cNvPr id="14" name="TextBox 14"/>
          <p:cNvSpPr txBox="1"/>
          <p:nvPr/>
        </p:nvSpPr>
        <p:spPr>
          <a:xfrm>
            <a:off x="6329908" y="-171450"/>
            <a:ext cx="5628184" cy="1566544"/>
          </a:xfrm>
          <a:prstGeom prst="rect">
            <a:avLst/>
          </a:prstGeom>
        </p:spPr>
        <p:txBody>
          <a:bodyPr lIns="0" tIns="0" rIns="0" bIns="0" rtlCol="0" anchor="t">
            <a:spAutoFit/>
          </a:bodyPr>
          <a:lstStyle/>
          <a:p>
            <a:pPr algn="ctr">
              <a:lnSpc>
                <a:spcPts val="12880"/>
              </a:lnSpc>
            </a:pPr>
            <a:r>
              <a:rPr lang="en-US" sz="9200">
                <a:solidFill>
                  <a:srgbClr val="A63D8D"/>
                </a:solidFill>
                <a:latin typeface="Canva Sans Bold"/>
              </a:rPr>
              <a:t>Sales ROI </a:t>
            </a:r>
          </a:p>
        </p:txBody>
      </p:sp>
      <p:sp>
        <p:nvSpPr>
          <p:cNvPr id="15" name="TextBox 15"/>
          <p:cNvSpPr txBox="1"/>
          <p:nvPr/>
        </p:nvSpPr>
        <p:spPr>
          <a:xfrm>
            <a:off x="15266434" y="2231264"/>
            <a:ext cx="1954766" cy="587148"/>
          </a:xfrm>
          <a:prstGeom prst="rect">
            <a:avLst/>
          </a:prstGeom>
        </p:spPr>
        <p:txBody>
          <a:bodyPr wrap="square" lIns="0" tIns="0" rIns="0" bIns="0" rtlCol="0" anchor="t">
            <a:spAutoFit/>
          </a:bodyPr>
          <a:lstStyle/>
          <a:p>
            <a:pPr algn="ctr">
              <a:lnSpc>
                <a:spcPts val="4901"/>
              </a:lnSpc>
            </a:pPr>
            <a:r>
              <a:rPr lang="en-US" sz="3500">
                <a:solidFill>
                  <a:srgbClr val="0277B5"/>
                </a:solidFill>
                <a:latin typeface="Canva Sans Bold"/>
              </a:rPr>
              <a:t>Revenue</a:t>
            </a:r>
          </a:p>
        </p:txBody>
      </p:sp>
      <p:sp>
        <p:nvSpPr>
          <p:cNvPr id="16" name="TextBox 16"/>
          <p:cNvSpPr txBox="1"/>
          <p:nvPr/>
        </p:nvSpPr>
        <p:spPr>
          <a:xfrm>
            <a:off x="15281045" y="2916092"/>
            <a:ext cx="1029237" cy="587148"/>
          </a:xfrm>
          <a:prstGeom prst="rect">
            <a:avLst/>
          </a:prstGeom>
        </p:spPr>
        <p:txBody>
          <a:bodyPr wrap="square" lIns="0" tIns="0" rIns="0" bIns="0" rtlCol="0" anchor="t">
            <a:spAutoFit/>
          </a:bodyPr>
          <a:lstStyle/>
          <a:p>
            <a:pPr algn="ctr">
              <a:lnSpc>
                <a:spcPts val="4901"/>
              </a:lnSpc>
            </a:pPr>
            <a:r>
              <a:rPr lang="en-US" sz="3500" dirty="0">
                <a:solidFill>
                  <a:srgbClr val="F34C88"/>
                </a:solidFill>
                <a:latin typeface="Canva Sans Bold"/>
              </a:rPr>
              <a:t>Cost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grpSp>
        <p:nvGrpSpPr>
          <p:cNvPr id="2" name="Group 2"/>
          <p:cNvGrpSpPr/>
          <p:nvPr/>
        </p:nvGrpSpPr>
        <p:grpSpPr>
          <a:xfrm rot="-2977118">
            <a:off x="17403368" y="333311"/>
            <a:ext cx="703419" cy="70341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209"/>
                </a:lnSpc>
              </a:pPr>
              <a:endParaRPr/>
            </a:p>
          </p:txBody>
        </p:sp>
      </p:grpSp>
      <p:graphicFrame>
        <p:nvGraphicFramePr>
          <p:cNvPr id="5" name="Table 5"/>
          <p:cNvGraphicFramePr>
            <a:graphicFrameLocks noGrp="1"/>
          </p:cNvGraphicFramePr>
          <p:nvPr/>
        </p:nvGraphicFramePr>
        <p:xfrm>
          <a:off x="1851281" y="2345219"/>
          <a:ext cx="14585438" cy="7058025"/>
        </p:xfrm>
        <a:graphic>
          <a:graphicData uri="http://schemas.openxmlformats.org/drawingml/2006/table">
            <a:tbl>
              <a:tblPr/>
              <a:tblGrid>
                <a:gridCol w="4939630">
                  <a:extLst>
                    <a:ext uri="{9D8B030D-6E8A-4147-A177-3AD203B41FA5}">
                      <a16:colId xmlns:a16="http://schemas.microsoft.com/office/drawing/2014/main" val="20000"/>
                    </a:ext>
                  </a:extLst>
                </a:gridCol>
                <a:gridCol w="3420878">
                  <a:extLst>
                    <a:ext uri="{9D8B030D-6E8A-4147-A177-3AD203B41FA5}">
                      <a16:colId xmlns:a16="http://schemas.microsoft.com/office/drawing/2014/main" val="20001"/>
                    </a:ext>
                  </a:extLst>
                </a:gridCol>
                <a:gridCol w="3120628">
                  <a:extLst>
                    <a:ext uri="{9D8B030D-6E8A-4147-A177-3AD203B41FA5}">
                      <a16:colId xmlns:a16="http://schemas.microsoft.com/office/drawing/2014/main" val="20002"/>
                    </a:ext>
                  </a:extLst>
                </a:gridCol>
                <a:gridCol w="3104302">
                  <a:extLst>
                    <a:ext uri="{9D8B030D-6E8A-4147-A177-3AD203B41FA5}">
                      <a16:colId xmlns:a16="http://schemas.microsoft.com/office/drawing/2014/main" val="20003"/>
                    </a:ext>
                  </a:extLst>
                </a:gridCol>
              </a:tblGrid>
              <a:tr h="782105">
                <a:tc>
                  <a:txBody>
                    <a:bodyPr/>
                    <a:lstStyle/>
                    <a:p>
                      <a:pPr algn="ctr">
                        <a:lnSpc>
                          <a:spcPts val="2520"/>
                        </a:lnSpc>
                        <a:defRPr/>
                      </a:pPr>
                      <a:r>
                        <a:rPr lang="en-US" sz="1800">
                          <a:solidFill>
                            <a:srgbClr val="A63D8D"/>
                          </a:solidFill>
                          <a:latin typeface="Inter Bold"/>
                        </a:rPr>
                        <a:t>Year</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Bold"/>
                        </a:rPr>
                        <a:t>Q6</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Bold"/>
                        </a:rPr>
                        <a:t>Q7</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Bold"/>
                        </a:rPr>
                        <a:t>Q8</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41105">
                <a:tc>
                  <a:txBody>
                    <a:bodyPr/>
                    <a:lstStyle/>
                    <a:p>
                      <a:pPr algn="ctr">
                        <a:lnSpc>
                          <a:spcPts val="2520"/>
                        </a:lnSpc>
                        <a:defRPr/>
                      </a:pPr>
                      <a:r>
                        <a:rPr lang="en-US" sz="1800">
                          <a:solidFill>
                            <a:srgbClr val="A63D8D"/>
                          </a:solidFill>
                          <a:latin typeface="Inter Bold"/>
                        </a:rPr>
                        <a:t>Operations Cost</a:t>
                      </a:r>
                      <a:endParaRPr lang="en-US" sz="1100"/>
                    </a:p>
                    <a:p>
                      <a:pPr algn="ctr">
                        <a:lnSpc>
                          <a:spcPts val="2520"/>
                        </a:lnSpc>
                      </a:pPr>
                      <a:r>
                        <a:rPr lang="en-US" sz="1800">
                          <a:solidFill>
                            <a:srgbClr val="A63D8D"/>
                          </a:solidFill>
                          <a:latin typeface="Inter"/>
                        </a:rPr>
                        <a:t>Software Developers (7*22*500)</a:t>
                      </a:r>
                    </a:p>
                    <a:p>
                      <a:pPr algn="ctr">
                        <a:lnSpc>
                          <a:spcPts val="2520"/>
                        </a:lnSpc>
                      </a:pPr>
                      <a:r>
                        <a:rPr lang="en-US" sz="1800">
                          <a:solidFill>
                            <a:srgbClr val="A63D8D"/>
                          </a:solidFill>
                          <a:latin typeface="Inter"/>
                        </a:rPr>
                        <a:t>UI/UX development (2*15*500)</a:t>
                      </a:r>
                    </a:p>
                    <a:p>
                      <a:pPr algn="ctr">
                        <a:lnSpc>
                          <a:spcPts val="2520"/>
                        </a:lnSpc>
                      </a:pPr>
                      <a:r>
                        <a:rPr lang="en-US" sz="1800">
                          <a:solidFill>
                            <a:srgbClr val="A63D8D"/>
                          </a:solidFill>
                          <a:latin typeface="Inter"/>
                        </a:rPr>
                        <a:t>AI/ML Engineers (3*25*500)</a:t>
                      </a:r>
                    </a:p>
                    <a:p>
                      <a:pPr algn="ctr">
                        <a:lnSpc>
                          <a:spcPts val="2520"/>
                        </a:lnSpc>
                      </a:pPr>
                      <a:r>
                        <a:rPr lang="en-US" sz="1800">
                          <a:solidFill>
                            <a:srgbClr val="A63D8D"/>
                          </a:solidFill>
                          <a:latin typeface="Inter"/>
                        </a:rPr>
                        <a:t>Testing Team (3*15*500)</a:t>
                      </a: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$520,000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$ 510,000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$ 390,000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26355">
                <a:tc>
                  <a:txBody>
                    <a:bodyPr/>
                    <a:lstStyle/>
                    <a:p>
                      <a:pPr algn="ctr">
                        <a:lnSpc>
                          <a:spcPts val="2520"/>
                        </a:lnSpc>
                        <a:defRPr/>
                      </a:pPr>
                      <a:r>
                        <a:rPr lang="en-US" sz="1800">
                          <a:solidFill>
                            <a:srgbClr val="A63D8D"/>
                          </a:solidFill>
                          <a:latin typeface="Inter Bold"/>
                        </a:rPr>
                        <a:t>Development</a:t>
                      </a:r>
                      <a:endParaRPr lang="en-US" sz="1100"/>
                    </a:p>
                    <a:p>
                      <a:pPr algn="ctr">
                        <a:lnSpc>
                          <a:spcPts val="2520"/>
                        </a:lnSpc>
                      </a:pPr>
                      <a:r>
                        <a:rPr lang="en-US" sz="1800">
                          <a:solidFill>
                            <a:srgbClr val="A63D8D"/>
                          </a:solidFill>
                          <a:latin typeface="Inter"/>
                        </a:rPr>
                        <a:t>software &amp; Licensing</a:t>
                      </a:r>
                    </a:p>
                    <a:p>
                      <a:pPr algn="ctr">
                        <a:lnSpc>
                          <a:spcPts val="2520"/>
                        </a:lnSpc>
                      </a:pPr>
                      <a:r>
                        <a:rPr lang="en-US" sz="1800">
                          <a:solidFill>
                            <a:srgbClr val="A63D8D"/>
                          </a:solidFill>
                          <a:latin typeface="Inter"/>
                        </a:rPr>
                        <a:t>partnership initiatives for adjacent market</a:t>
                      </a:r>
                    </a:p>
                    <a:p>
                      <a:pPr algn="ctr">
                        <a:lnSpc>
                          <a:spcPts val="2520"/>
                        </a:lnSpc>
                      </a:pPr>
                      <a:r>
                        <a:rPr lang="en-US" sz="1800">
                          <a:solidFill>
                            <a:srgbClr val="A63D8D"/>
                          </a:solidFill>
                          <a:latin typeface="Inter"/>
                        </a:rPr>
                        <a:t>Legal Compliance cost</a:t>
                      </a: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$310,000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$ 240,000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$ 180,000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26355">
                <a:tc>
                  <a:txBody>
                    <a:bodyPr/>
                    <a:lstStyle/>
                    <a:p>
                      <a:pPr algn="ctr">
                        <a:lnSpc>
                          <a:spcPts val="2520"/>
                        </a:lnSpc>
                        <a:defRPr/>
                      </a:pPr>
                      <a:r>
                        <a:rPr lang="en-US" sz="1800">
                          <a:solidFill>
                            <a:srgbClr val="A63D8D"/>
                          </a:solidFill>
                          <a:latin typeface="Inter Bold"/>
                        </a:rPr>
                        <a:t>Marketing</a:t>
                      </a:r>
                      <a:endParaRPr lang="en-US" sz="1100"/>
                    </a:p>
                    <a:p>
                      <a:pPr algn="ctr">
                        <a:lnSpc>
                          <a:spcPts val="2520"/>
                        </a:lnSpc>
                      </a:pPr>
                      <a:r>
                        <a:rPr lang="en-US" sz="1800">
                          <a:solidFill>
                            <a:srgbClr val="A63D8D"/>
                          </a:solidFill>
                          <a:latin typeface="Inter"/>
                        </a:rPr>
                        <a:t>Digital Advertising</a:t>
                      </a:r>
                    </a:p>
                    <a:p>
                      <a:pPr algn="ctr">
                        <a:lnSpc>
                          <a:spcPts val="2520"/>
                        </a:lnSpc>
                      </a:pPr>
                      <a:r>
                        <a:rPr lang="en-US" sz="1800">
                          <a:solidFill>
                            <a:srgbClr val="A63D8D"/>
                          </a:solidFill>
                          <a:latin typeface="Inter"/>
                        </a:rPr>
                        <a:t>Community Engagement</a:t>
                      </a:r>
                    </a:p>
                    <a:p>
                      <a:pPr algn="ctr">
                        <a:lnSpc>
                          <a:spcPts val="2520"/>
                        </a:lnSpc>
                      </a:pPr>
                      <a:r>
                        <a:rPr lang="en-US" sz="1800">
                          <a:solidFill>
                            <a:srgbClr val="A63D8D"/>
                          </a:solidFill>
                          <a:latin typeface="Inter"/>
                        </a:rPr>
                        <a:t>Public Relations</a:t>
                      </a: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$150,000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$ 110,000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$ 90,000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82105">
                <a:tc>
                  <a:txBody>
                    <a:bodyPr/>
                    <a:lstStyle/>
                    <a:p>
                      <a:pPr algn="ctr">
                        <a:lnSpc>
                          <a:spcPts val="2520"/>
                        </a:lnSpc>
                        <a:defRPr/>
                      </a:pPr>
                      <a:r>
                        <a:rPr lang="en-US" sz="1800">
                          <a:solidFill>
                            <a:srgbClr val="A63D8D"/>
                          </a:solidFill>
                          <a:latin typeface="Inter Bold"/>
                        </a:rPr>
                        <a:t>Total</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$980,000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$ 860,000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A63D8D"/>
                          </a:solidFill>
                          <a:latin typeface="Inter"/>
                        </a:rPr>
                        <a:t>$ 680,500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2" name="TextBox 12"/>
          <p:cNvSpPr txBox="1"/>
          <p:nvPr/>
        </p:nvSpPr>
        <p:spPr>
          <a:xfrm>
            <a:off x="1467818" y="669622"/>
            <a:ext cx="15352364" cy="927100"/>
          </a:xfrm>
          <a:prstGeom prst="rect">
            <a:avLst/>
          </a:prstGeom>
        </p:spPr>
        <p:txBody>
          <a:bodyPr lIns="0" tIns="0" rIns="0" bIns="0" rtlCol="0" anchor="t">
            <a:spAutoFit/>
          </a:bodyPr>
          <a:lstStyle/>
          <a:p>
            <a:pPr algn="ctr">
              <a:lnSpc>
                <a:spcPts val="7699"/>
              </a:lnSpc>
              <a:spcBef>
                <a:spcPct val="0"/>
              </a:spcBef>
            </a:pPr>
            <a:r>
              <a:rPr lang="en-US" sz="5499">
                <a:solidFill>
                  <a:srgbClr val="A63D8D"/>
                </a:solidFill>
                <a:latin typeface="Inter Bold"/>
              </a:rPr>
              <a:t>After Market Cost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0130018" y="3207976"/>
            <a:ext cx="7651241" cy="5945224"/>
          </a:xfrm>
          <a:prstGeom prst="rect">
            <a:avLst/>
          </a:prstGeom>
        </p:spPr>
      </p:pic>
      <p:grpSp>
        <p:nvGrpSpPr>
          <p:cNvPr id="3" name="Group 3"/>
          <p:cNvGrpSpPr/>
          <p:nvPr/>
        </p:nvGrpSpPr>
        <p:grpSpPr>
          <a:xfrm>
            <a:off x="15159441" y="8712549"/>
            <a:ext cx="2290359" cy="1104408"/>
            <a:chOff x="0" y="0"/>
            <a:chExt cx="1168813" cy="622380"/>
          </a:xfrm>
        </p:grpSpPr>
        <p:sp>
          <p:nvSpPr>
            <p:cNvPr id="4" name="Freeform 4"/>
            <p:cNvSpPr/>
            <p:nvPr/>
          </p:nvSpPr>
          <p:spPr>
            <a:xfrm>
              <a:off x="0" y="0"/>
              <a:ext cx="1168813" cy="622380"/>
            </a:xfrm>
            <a:custGeom>
              <a:avLst/>
              <a:gdLst/>
              <a:ahLst/>
              <a:cxnLst/>
              <a:rect l="l" t="t" r="r" b="b"/>
              <a:pathLst>
                <a:path w="1168813" h="622380">
                  <a:moveTo>
                    <a:pt x="67190" y="0"/>
                  </a:moveTo>
                  <a:lnTo>
                    <a:pt x="1101623" y="0"/>
                  </a:lnTo>
                  <a:cubicBezTo>
                    <a:pt x="1138731" y="0"/>
                    <a:pt x="1168813" y="30082"/>
                    <a:pt x="1168813" y="67190"/>
                  </a:cubicBezTo>
                  <a:lnTo>
                    <a:pt x="1168813" y="555190"/>
                  </a:lnTo>
                  <a:cubicBezTo>
                    <a:pt x="1168813" y="592298"/>
                    <a:pt x="1138731" y="622380"/>
                    <a:pt x="1101623" y="622380"/>
                  </a:cubicBezTo>
                  <a:lnTo>
                    <a:pt x="67190" y="622380"/>
                  </a:lnTo>
                  <a:cubicBezTo>
                    <a:pt x="49370" y="622380"/>
                    <a:pt x="32280" y="615301"/>
                    <a:pt x="19679" y="602700"/>
                  </a:cubicBezTo>
                  <a:cubicBezTo>
                    <a:pt x="7079" y="590100"/>
                    <a:pt x="0" y="573010"/>
                    <a:pt x="0" y="555190"/>
                  </a:cubicBezTo>
                  <a:lnTo>
                    <a:pt x="0" y="67190"/>
                  </a:lnTo>
                  <a:cubicBezTo>
                    <a:pt x="0" y="30082"/>
                    <a:pt x="30082" y="0"/>
                    <a:pt x="67190" y="0"/>
                  </a:cubicBezTo>
                  <a:close/>
                </a:path>
              </a:pathLst>
            </a:custGeom>
            <a:solidFill>
              <a:srgbClr val="000000">
                <a:alpha val="0"/>
              </a:srgbClr>
            </a:solidFill>
            <a:ln w="9525" cap="sq">
              <a:solidFill>
                <a:srgbClr val="000000"/>
              </a:solidFill>
              <a:prstDash val="solid"/>
              <a:miter/>
            </a:ln>
          </p:spPr>
          <p:txBody>
            <a:bodyPr/>
            <a:lstStyle/>
            <a:p>
              <a:endParaRPr lang="en-US"/>
            </a:p>
          </p:txBody>
        </p:sp>
        <p:sp>
          <p:nvSpPr>
            <p:cNvPr id="5" name="TextBox 5"/>
            <p:cNvSpPr txBox="1"/>
            <p:nvPr/>
          </p:nvSpPr>
          <p:spPr>
            <a:xfrm>
              <a:off x="0" y="-76200"/>
              <a:ext cx="1168813" cy="698580"/>
            </a:xfrm>
            <a:prstGeom prst="rect">
              <a:avLst/>
            </a:prstGeom>
          </p:spPr>
          <p:txBody>
            <a:bodyPr lIns="50800" tIns="50800" rIns="50800" bIns="50800" rtlCol="0" anchor="ctr"/>
            <a:lstStyle/>
            <a:p>
              <a:pPr algn="ctr">
                <a:lnSpc>
                  <a:spcPts val="2873"/>
                </a:lnSpc>
              </a:pPr>
              <a:endParaRPr/>
            </a:p>
          </p:txBody>
        </p:sp>
      </p:grpSp>
      <p:grpSp>
        <p:nvGrpSpPr>
          <p:cNvPr id="6" name="Group 6"/>
          <p:cNvGrpSpPr/>
          <p:nvPr/>
        </p:nvGrpSpPr>
        <p:grpSpPr>
          <a:xfrm>
            <a:off x="15548192" y="9349396"/>
            <a:ext cx="374658" cy="314659"/>
            <a:chOff x="0" y="0"/>
            <a:chExt cx="211135" cy="177324"/>
          </a:xfrm>
        </p:grpSpPr>
        <p:sp>
          <p:nvSpPr>
            <p:cNvPr id="7" name="Freeform 7"/>
            <p:cNvSpPr/>
            <p:nvPr/>
          </p:nvSpPr>
          <p:spPr>
            <a:xfrm>
              <a:off x="0" y="0"/>
              <a:ext cx="211135" cy="177324"/>
            </a:xfrm>
            <a:custGeom>
              <a:avLst/>
              <a:gdLst/>
              <a:ahLst/>
              <a:cxnLst/>
              <a:rect l="l" t="t" r="r" b="b"/>
              <a:pathLst>
                <a:path w="211135" h="177324">
                  <a:moveTo>
                    <a:pt x="0" y="0"/>
                  </a:moveTo>
                  <a:lnTo>
                    <a:pt x="211135" y="0"/>
                  </a:lnTo>
                  <a:lnTo>
                    <a:pt x="211135" y="177324"/>
                  </a:lnTo>
                  <a:lnTo>
                    <a:pt x="0" y="177324"/>
                  </a:lnTo>
                  <a:close/>
                </a:path>
              </a:pathLst>
            </a:custGeom>
            <a:solidFill>
              <a:srgbClr val="F34C88"/>
            </a:solidFill>
          </p:spPr>
          <p:txBody>
            <a:bodyPr/>
            <a:lstStyle/>
            <a:p>
              <a:endParaRPr lang="en-US"/>
            </a:p>
          </p:txBody>
        </p:sp>
        <p:sp>
          <p:nvSpPr>
            <p:cNvPr id="8" name="TextBox 8"/>
            <p:cNvSpPr txBox="1"/>
            <p:nvPr/>
          </p:nvSpPr>
          <p:spPr>
            <a:xfrm>
              <a:off x="0" y="-76200"/>
              <a:ext cx="211135" cy="253524"/>
            </a:xfrm>
            <a:prstGeom prst="rect">
              <a:avLst/>
            </a:prstGeom>
          </p:spPr>
          <p:txBody>
            <a:bodyPr lIns="50800" tIns="50800" rIns="50800" bIns="50800" rtlCol="0" anchor="ctr"/>
            <a:lstStyle/>
            <a:p>
              <a:pPr algn="ctr">
                <a:lnSpc>
                  <a:spcPts val="2873"/>
                </a:lnSpc>
              </a:pPr>
              <a:endParaRPr/>
            </a:p>
          </p:txBody>
        </p:sp>
      </p:grpSp>
      <p:grpSp>
        <p:nvGrpSpPr>
          <p:cNvPr id="9" name="Group 9"/>
          <p:cNvGrpSpPr/>
          <p:nvPr/>
        </p:nvGrpSpPr>
        <p:grpSpPr>
          <a:xfrm>
            <a:off x="15548192" y="8876033"/>
            <a:ext cx="374658" cy="314659"/>
            <a:chOff x="0" y="0"/>
            <a:chExt cx="211135" cy="177324"/>
          </a:xfrm>
        </p:grpSpPr>
        <p:sp>
          <p:nvSpPr>
            <p:cNvPr id="10" name="Freeform 10"/>
            <p:cNvSpPr/>
            <p:nvPr/>
          </p:nvSpPr>
          <p:spPr>
            <a:xfrm>
              <a:off x="0" y="0"/>
              <a:ext cx="211135" cy="177324"/>
            </a:xfrm>
            <a:custGeom>
              <a:avLst/>
              <a:gdLst/>
              <a:ahLst/>
              <a:cxnLst/>
              <a:rect l="l" t="t" r="r" b="b"/>
              <a:pathLst>
                <a:path w="211135" h="177324">
                  <a:moveTo>
                    <a:pt x="0" y="0"/>
                  </a:moveTo>
                  <a:lnTo>
                    <a:pt x="211135" y="0"/>
                  </a:lnTo>
                  <a:lnTo>
                    <a:pt x="211135" y="177324"/>
                  </a:lnTo>
                  <a:lnTo>
                    <a:pt x="0" y="177324"/>
                  </a:lnTo>
                  <a:close/>
                </a:path>
              </a:pathLst>
            </a:custGeom>
            <a:solidFill>
              <a:srgbClr val="0277B5"/>
            </a:solidFill>
          </p:spPr>
          <p:txBody>
            <a:bodyPr/>
            <a:lstStyle/>
            <a:p>
              <a:endParaRPr lang="en-US"/>
            </a:p>
          </p:txBody>
        </p:sp>
        <p:sp>
          <p:nvSpPr>
            <p:cNvPr id="11" name="TextBox 11"/>
            <p:cNvSpPr txBox="1"/>
            <p:nvPr/>
          </p:nvSpPr>
          <p:spPr>
            <a:xfrm>
              <a:off x="0" y="-76200"/>
              <a:ext cx="211135" cy="253524"/>
            </a:xfrm>
            <a:prstGeom prst="rect">
              <a:avLst/>
            </a:prstGeom>
          </p:spPr>
          <p:txBody>
            <a:bodyPr lIns="50800" tIns="50800" rIns="50800" bIns="50800" rtlCol="0" anchor="ctr"/>
            <a:lstStyle/>
            <a:p>
              <a:pPr algn="ctr">
                <a:lnSpc>
                  <a:spcPts val="2873"/>
                </a:lnSpc>
              </a:pPr>
              <a:endParaRPr/>
            </a:p>
          </p:txBody>
        </p:sp>
      </p:grpSp>
      <p:sp>
        <p:nvSpPr>
          <p:cNvPr id="12" name="Freeform 12"/>
          <p:cNvSpPr/>
          <p:nvPr/>
        </p:nvSpPr>
        <p:spPr>
          <a:xfrm>
            <a:off x="1606045" y="3681079"/>
            <a:ext cx="6804391" cy="5921770"/>
          </a:xfrm>
          <a:custGeom>
            <a:avLst/>
            <a:gdLst/>
            <a:ahLst/>
            <a:cxnLst/>
            <a:rect l="l" t="t" r="r" b="b"/>
            <a:pathLst>
              <a:path w="6804391" h="5921770">
                <a:moveTo>
                  <a:pt x="0" y="0"/>
                </a:moveTo>
                <a:lnTo>
                  <a:pt x="6804391" y="0"/>
                </a:lnTo>
                <a:lnTo>
                  <a:pt x="6804391" y="5921769"/>
                </a:lnTo>
                <a:lnTo>
                  <a:pt x="0" y="5921769"/>
                </a:lnTo>
                <a:lnTo>
                  <a:pt x="0" y="0"/>
                </a:lnTo>
                <a:close/>
              </a:path>
            </a:pathLst>
          </a:custGeom>
          <a:blipFill>
            <a:blip r:embed="rId3"/>
            <a:stretch>
              <a:fillRect/>
            </a:stretch>
          </a:blipFill>
        </p:spPr>
        <p:txBody>
          <a:bodyPr/>
          <a:lstStyle/>
          <a:p>
            <a:endParaRPr lang="en-US"/>
          </a:p>
        </p:txBody>
      </p:sp>
      <p:sp>
        <p:nvSpPr>
          <p:cNvPr id="13" name="TextBox 13"/>
          <p:cNvSpPr txBox="1"/>
          <p:nvPr/>
        </p:nvSpPr>
        <p:spPr>
          <a:xfrm>
            <a:off x="1387726" y="1546907"/>
            <a:ext cx="12553104" cy="1789015"/>
          </a:xfrm>
          <a:prstGeom prst="rect">
            <a:avLst/>
          </a:prstGeom>
        </p:spPr>
        <p:txBody>
          <a:bodyPr lIns="0" tIns="0" rIns="0" bIns="0" rtlCol="0" anchor="t">
            <a:spAutoFit/>
          </a:bodyPr>
          <a:lstStyle/>
          <a:p>
            <a:pPr algn="just">
              <a:lnSpc>
                <a:spcPts val="3667"/>
              </a:lnSpc>
              <a:spcBef>
                <a:spcPct val="0"/>
              </a:spcBef>
            </a:pPr>
            <a:r>
              <a:rPr lang="en-US" sz="2169">
                <a:solidFill>
                  <a:srgbClr val="A63D8D"/>
                </a:solidFill>
                <a:latin typeface="Inter"/>
              </a:rPr>
              <a:t>Total Aftermarket Cost for </a:t>
            </a:r>
            <a:r>
              <a:rPr lang="en-US" sz="2169">
                <a:solidFill>
                  <a:srgbClr val="A63D8D"/>
                </a:solidFill>
                <a:latin typeface="Inter Bold"/>
              </a:rPr>
              <a:t>Q6 to Q8 </a:t>
            </a:r>
            <a:r>
              <a:rPr lang="en-US" sz="2169">
                <a:solidFill>
                  <a:srgbClr val="A63D8D"/>
                </a:solidFill>
                <a:latin typeface="Inter"/>
              </a:rPr>
              <a:t>- $ 2,520,000</a:t>
            </a:r>
          </a:p>
          <a:p>
            <a:pPr algn="just">
              <a:lnSpc>
                <a:spcPts val="3667"/>
              </a:lnSpc>
              <a:spcBef>
                <a:spcPct val="0"/>
              </a:spcBef>
            </a:pPr>
            <a:r>
              <a:rPr lang="en-US" sz="2169">
                <a:solidFill>
                  <a:srgbClr val="A63D8D"/>
                </a:solidFill>
                <a:latin typeface="Inter"/>
              </a:rPr>
              <a:t>After Market ROI = Total revenue - investment/ investment </a:t>
            </a:r>
          </a:p>
          <a:p>
            <a:pPr algn="just">
              <a:lnSpc>
                <a:spcPts val="3667"/>
              </a:lnSpc>
              <a:spcBef>
                <a:spcPct val="0"/>
              </a:spcBef>
            </a:pPr>
            <a:r>
              <a:rPr lang="en-US" sz="2169">
                <a:solidFill>
                  <a:srgbClr val="A63D8D"/>
                </a:solidFill>
                <a:latin typeface="Inter"/>
              </a:rPr>
              <a:t>                                = $ 30,328,300 - 2,520,000 / 2,520,000</a:t>
            </a:r>
          </a:p>
          <a:p>
            <a:pPr algn="just">
              <a:lnSpc>
                <a:spcPts val="3667"/>
              </a:lnSpc>
              <a:spcBef>
                <a:spcPct val="0"/>
              </a:spcBef>
            </a:pPr>
            <a:r>
              <a:rPr lang="en-US" sz="2169">
                <a:solidFill>
                  <a:srgbClr val="A63D8D"/>
                </a:solidFill>
                <a:latin typeface="Inter"/>
              </a:rPr>
              <a:t>                                = 11%</a:t>
            </a:r>
          </a:p>
        </p:txBody>
      </p:sp>
      <p:sp>
        <p:nvSpPr>
          <p:cNvPr id="14" name="TextBox 14"/>
          <p:cNvSpPr txBox="1"/>
          <p:nvPr/>
        </p:nvSpPr>
        <p:spPr>
          <a:xfrm>
            <a:off x="4347170" y="75613"/>
            <a:ext cx="9826030" cy="1566544"/>
          </a:xfrm>
          <a:prstGeom prst="rect">
            <a:avLst/>
          </a:prstGeom>
        </p:spPr>
        <p:txBody>
          <a:bodyPr wrap="square" lIns="0" tIns="0" rIns="0" bIns="0" rtlCol="0" anchor="t">
            <a:spAutoFit/>
          </a:bodyPr>
          <a:lstStyle/>
          <a:p>
            <a:pPr algn="ctr">
              <a:lnSpc>
                <a:spcPts val="12880"/>
              </a:lnSpc>
            </a:pPr>
            <a:r>
              <a:rPr lang="en-US" sz="9200" dirty="0">
                <a:solidFill>
                  <a:srgbClr val="A63D8D"/>
                </a:solidFill>
                <a:latin typeface="Canva Sans Bold"/>
              </a:rPr>
              <a:t>After Market ROI</a:t>
            </a:r>
          </a:p>
        </p:txBody>
      </p:sp>
      <p:sp>
        <p:nvSpPr>
          <p:cNvPr id="15" name="TextBox 15"/>
          <p:cNvSpPr txBox="1"/>
          <p:nvPr/>
        </p:nvSpPr>
        <p:spPr>
          <a:xfrm>
            <a:off x="15893673" y="8881002"/>
            <a:ext cx="1259055" cy="277697"/>
          </a:xfrm>
          <a:prstGeom prst="rect">
            <a:avLst/>
          </a:prstGeom>
        </p:spPr>
        <p:txBody>
          <a:bodyPr wrap="square" lIns="0" tIns="0" rIns="0" bIns="0" rtlCol="0" anchor="t">
            <a:spAutoFit/>
          </a:bodyPr>
          <a:lstStyle/>
          <a:p>
            <a:pPr algn="ctr">
              <a:lnSpc>
                <a:spcPts val="2290"/>
              </a:lnSpc>
            </a:pPr>
            <a:r>
              <a:rPr lang="en-US" sz="1636" dirty="0">
                <a:solidFill>
                  <a:srgbClr val="0277B5"/>
                </a:solidFill>
                <a:latin typeface="Canva Sans Bold"/>
              </a:rPr>
              <a:t>Revenue</a:t>
            </a:r>
          </a:p>
        </p:txBody>
      </p:sp>
      <p:sp>
        <p:nvSpPr>
          <p:cNvPr id="16" name="TextBox 16"/>
          <p:cNvSpPr txBox="1"/>
          <p:nvPr/>
        </p:nvSpPr>
        <p:spPr>
          <a:xfrm>
            <a:off x="15997500" y="9366047"/>
            <a:ext cx="684455" cy="277697"/>
          </a:xfrm>
          <a:prstGeom prst="rect">
            <a:avLst/>
          </a:prstGeom>
        </p:spPr>
        <p:txBody>
          <a:bodyPr wrap="square" lIns="0" tIns="0" rIns="0" bIns="0" rtlCol="0" anchor="t">
            <a:spAutoFit/>
          </a:bodyPr>
          <a:lstStyle/>
          <a:p>
            <a:pPr algn="ctr">
              <a:lnSpc>
                <a:spcPts val="2290"/>
              </a:lnSpc>
            </a:pPr>
            <a:r>
              <a:rPr lang="en-US" sz="1636" dirty="0">
                <a:solidFill>
                  <a:srgbClr val="F34C88"/>
                </a:solidFill>
                <a:latin typeface="Canva Sans Bold"/>
              </a:rPr>
              <a:t>Cost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4239994" y="2944647"/>
            <a:ext cx="10116582" cy="5799303"/>
          </a:xfrm>
          <a:custGeom>
            <a:avLst/>
            <a:gdLst/>
            <a:ahLst/>
            <a:cxnLst/>
            <a:rect l="l" t="t" r="r" b="b"/>
            <a:pathLst>
              <a:path w="8650765" h="5197806">
                <a:moveTo>
                  <a:pt x="0" y="0"/>
                </a:moveTo>
                <a:lnTo>
                  <a:pt x="8650766" y="0"/>
                </a:lnTo>
                <a:lnTo>
                  <a:pt x="8650766" y="5197806"/>
                </a:lnTo>
                <a:lnTo>
                  <a:pt x="0" y="5197806"/>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4347170" y="75613"/>
            <a:ext cx="9902230" cy="1566544"/>
          </a:xfrm>
          <a:prstGeom prst="rect">
            <a:avLst/>
          </a:prstGeom>
        </p:spPr>
        <p:txBody>
          <a:bodyPr wrap="square" lIns="0" tIns="0" rIns="0" bIns="0" rtlCol="0" anchor="t">
            <a:spAutoFit/>
          </a:bodyPr>
          <a:lstStyle/>
          <a:p>
            <a:pPr algn="ctr">
              <a:lnSpc>
                <a:spcPts val="12880"/>
              </a:lnSpc>
            </a:pPr>
            <a:r>
              <a:rPr lang="en-US" sz="9200" dirty="0">
                <a:solidFill>
                  <a:srgbClr val="A63D8D"/>
                </a:solidFill>
                <a:latin typeface="Canva Sans Bold"/>
              </a:rPr>
              <a:t>After Market ROI</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grpSp>
        <p:nvGrpSpPr>
          <p:cNvPr id="2" name="Group 2"/>
          <p:cNvGrpSpPr/>
          <p:nvPr/>
        </p:nvGrpSpPr>
        <p:grpSpPr>
          <a:xfrm>
            <a:off x="378086" y="1146091"/>
            <a:ext cx="17293494" cy="6129863"/>
            <a:chOff x="0" y="0"/>
            <a:chExt cx="1938850" cy="687246"/>
          </a:xfrm>
        </p:grpSpPr>
        <p:sp>
          <p:nvSpPr>
            <p:cNvPr id="3" name="Freeform 3"/>
            <p:cNvSpPr/>
            <p:nvPr/>
          </p:nvSpPr>
          <p:spPr>
            <a:xfrm>
              <a:off x="0" y="0"/>
              <a:ext cx="1938850" cy="687246"/>
            </a:xfrm>
            <a:custGeom>
              <a:avLst/>
              <a:gdLst/>
              <a:ahLst/>
              <a:cxnLst/>
              <a:rect l="l" t="t" r="r" b="b"/>
              <a:pathLst>
                <a:path w="1938850" h="687246">
                  <a:moveTo>
                    <a:pt x="17459" y="0"/>
                  </a:moveTo>
                  <a:lnTo>
                    <a:pt x="1921390" y="0"/>
                  </a:lnTo>
                  <a:cubicBezTo>
                    <a:pt x="1926021" y="0"/>
                    <a:pt x="1930462" y="1839"/>
                    <a:pt x="1933736" y="5114"/>
                  </a:cubicBezTo>
                  <a:cubicBezTo>
                    <a:pt x="1937010" y="8388"/>
                    <a:pt x="1938850" y="12829"/>
                    <a:pt x="1938850" y="17459"/>
                  </a:cubicBezTo>
                  <a:lnTo>
                    <a:pt x="1938850" y="669786"/>
                  </a:lnTo>
                  <a:cubicBezTo>
                    <a:pt x="1938850" y="679429"/>
                    <a:pt x="1931033" y="687246"/>
                    <a:pt x="1921390" y="687246"/>
                  </a:cubicBezTo>
                  <a:lnTo>
                    <a:pt x="17459" y="687246"/>
                  </a:lnTo>
                  <a:cubicBezTo>
                    <a:pt x="12829" y="687246"/>
                    <a:pt x="8388" y="685406"/>
                    <a:pt x="5114" y="682132"/>
                  </a:cubicBezTo>
                  <a:cubicBezTo>
                    <a:pt x="1839" y="678858"/>
                    <a:pt x="0" y="674417"/>
                    <a:pt x="0" y="669786"/>
                  </a:cubicBezTo>
                  <a:lnTo>
                    <a:pt x="0" y="17459"/>
                  </a:lnTo>
                  <a:cubicBezTo>
                    <a:pt x="0" y="7817"/>
                    <a:pt x="7817" y="0"/>
                    <a:pt x="17459" y="0"/>
                  </a:cubicBezTo>
                  <a:close/>
                </a:path>
              </a:pathLst>
            </a:custGeom>
            <a:solidFill>
              <a:srgbClr val="F1F2F2"/>
            </a:solidFill>
            <a:ln w="9525" cap="rnd">
              <a:solidFill>
                <a:srgbClr val="2D2828"/>
              </a:solidFill>
              <a:prstDash val="solid"/>
              <a:round/>
            </a:ln>
          </p:spPr>
          <p:txBody>
            <a:bodyPr/>
            <a:lstStyle/>
            <a:p>
              <a:endParaRPr lang="en-US"/>
            </a:p>
          </p:txBody>
        </p:sp>
        <p:sp>
          <p:nvSpPr>
            <p:cNvPr id="4" name="TextBox 4"/>
            <p:cNvSpPr txBox="1"/>
            <p:nvPr/>
          </p:nvSpPr>
          <p:spPr>
            <a:xfrm>
              <a:off x="0" y="-38100"/>
              <a:ext cx="1938850" cy="725346"/>
            </a:xfrm>
            <a:prstGeom prst="rect">
              <a:avLst/>
            </a:prstGeom>
          </p:spPr>
          <p:txBody>
            <a:bodyPr lIns="61875" tIns="61875" rIns="61875" bIns="61875" rtlCol="0" anchor="ctr"/>
            <a:lstStyle/>
            <a:p>
              <a:pPr algn="ctr">
                <a:lnSpc>
                  <a:spcPts val="3575"/>
                </a:lnSpc>
              </a:pPr>
              <a:endParaRPr/>
            </a:p>
          </p:txBody>
        </p:sp>
      </p:grpSp>
      <p:pic>
        <p:nvPicPr>
          <p:cNvPr id="5" name="Picture 5"/>
          <p:cNvPicPr>
            <a:picLocks noChangeAspect="1"/>
          </p:cNvPicPr>
          <p:nvPr/>
        </p:nvPicPr>
        <p:blipFill>
          <a:blip r:embed="rId2"/>
          <a:stretch>
            <a:fillRect/>
          </a:stretch>
        </p:blipFill>
        <p:spPr>
          <a:xfrm>
            <a:off x="-21510" y="1227026"/>
            <a:ext cx="9006917" cy="6457603"/>
          </a:xfrm>
          <a:prstGeom prst="rect">
            <a:avLst/>
          </a:prstGeom>
        </p:spPr>
      </p:pic>
      <p:sp>
        <p:nvSpPr>
          <p:cNvPr id="6" name="TextBox 6"/>
          <p:cNvSpPr txBox="1"/>
          <p:nvPr/>
        </p:nvSpPr>
        <p:spPr>
          <a:xfrm>
            <a:off x="1467818" y="101600"/>
            <a:ext cx="15352364" cy="927100"/>
          </a:xfrm>
          <a:prstGeom prst="rect">
            <a:avLst/>
          </a:prstGeom>
        </p:spPr>
        <p:txBody>
          <a:bodyPr lIns="0" tIns="0" rIns="0" bIns="0" rtlCol="0" anchor="t">
            <a:spAutoFit/>
          </a:bodyPr>
          <a:lstStyle/>
          <a:p>
            <a:pPr algn="ctr">
              <a:lnSpc>
                <a:spcPts val="7699"/>
              </a:lnSpc>
              <a:spcBef>
                <a:spcPct val="0"/>
              </a:spcBef>
            </a:pPr>
            <a:r>
              <a:rPr lang="en-US" sz="5499">
                <a:solidFill>
                  <a:srgbClr val="A63D8D"/>
                </a:solidFill>
                <a:latin typeface="Inter Bold"/>
              </a:rPr>
              <a:t>J-Curve</a:t>
            </a:r>
          </a:p>
        </p:txBody>
      </p:sp>
      <p:sp>
        <p:nvSpPr>
          <p:cNvPr id="7" name="TextBox 7"/>
          <p:cNvSpPr txBox="1"/>
          <p:nvPr/>
        </p:nvSpPr>
        <p:spPr>
          <a:xfrm>
            <a:off x="3897027" y="8037955"/>
            <a:ext cx="10871000" cy="1215787"/>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704E85"/>
                </a:solidFill>
                <a:latin typeface="Canva Sans Bold"/>
              </a:rPr>
              <a:t>Profits after aftermarket strategy grew by 4.6X</a:t>
            </a:r>
          </a:p>
          <a:p>
            <a:pPr marL="755651" lvl="1" indent="-377825" algn="l">
              <a:lnSpc>
                <a:spcPts val="4900"/>
              </a:lnSpc>
              <a:buFont typeface="Arial"/>
              <a:buChar char="•"/>
            </a:pPr>
            <a:r>
              <a:rPr lang="en-US" sz="3500">
                <a:solidFill>
                  <a:srgbClr val="704E85"/>
                </a:solidFill>
                <a:latin typeface="Canva Sans Bold"/>
              </a:rPr>
              <a:t>Revenue grew by  2.1x times</a:t>
            </a:r>
          </a:p>
        </p:txBody>
      </p:sp>
      <p:pic>
        <p:nvPicPr>
          <p:cNvPr id="8" name="Picture 8"/>
          <p:cNvPicPr>
            <a:picLocks noChangeAspect="1"/>
          </p:cNvPicPr>
          <p:nvPr/>
        </p:nvPicPr>
        <p:blipFill>
          <a:blip r:embed="rId3"/>
          <a:stretch>
            <a:fillRect/>
          </a:stretch>
        </p:blipFill>
        <p:spPr>
          <a:xfrm>
            <a:off x="8559392" y="1082608"/>
            <a:ext cx="9277620" cy="6624580"/>
          </a:xfrm>
          <a:prstGeom prst="rect">
            <a:avLst/>
          </a:prstGeom>
        </p:spPr>
      </p:pic>
      <p:sp>
        <p:nvSpPr>
          <p:cNvPr id="9" name="TextBox 9"/>
          <p:cNvSpPr txBox="1"/>
          <p:nvPr/>
        </p:nvSpPr>
        <p:spPr>
          <a:xfrm>
            <a:off x="2509526" y="1179619"/>
            <a:ext cx="4224835"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Canva Sans"/>
              </a:rPr>
              <a:t>Sales J Curve</a:t>
            </a:r>
          </a:p>
        </p:txBody>
      </p:sp>
      <p:sp>
        <p:nvSpPr>
          <p:cNvPr id="10" name="TextBox 10"/>
          <p:cNvSpPr txBox="1"/>
          <p:nvPr/>
        </p:nvSpPr>
        <p:spPr>
          <a:xfrm>
            <a:off x="11410127" y="1179619"/>
            <a:ext cx="4224835"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Canva Sans"/>
              </a:rPr>
              <a:t>Aftermarket J Curve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B9BD"/>
        </a:solidFill>
        <a:effectLst/>
      </p:bgPr>
    </p:bg>
    <p:spTree>
      <p:nvGrpSpPr>
        <p:cNvPr id="1" name=""/>
        <p:cNvGrpSpPr/>
        <p:nvPr/>
      </p:nvGrpSpPr>
      <p:grpSpPr>
        <a:xfrm>
          <a:off x="0" y="0"/>
          <a:ext cx="0" cy="0"/>
          <a:chOff x="0" y="0"/>
          <a:chExt cx="0" cy="0"/>
        </a:xfrm>
      </p:grpSpPr>
      <p:sp>
        <p:nvSpPr>
          <p:cNvPr id="2" name="Freeform 2"/>
          <p:cNvSpPr/>
          <p:nvPr/>
        </p:nvSpPr>
        <p:spPr>
          <a:xfrm>
            <a:off x="5350551" y="809906"/>
            <a:ext cx="7245624" cy="7986159"/>
          </a:xfrm>
          <a:custGeom>
            <a:avLst/>
            <a:gdLst/>
            <a:ahLst/>
            <a:cxnLst/>
            <a:rect l="l" t="t" r="r" b="b"/>
            <a:pathLst>
              <a:path w="7245624" h="7986159">
                <a:moveTo>
                  <a:pt x="0" y="0"/>
                </a:moveTo>
                <a:lnTo>
                  <a:pt x="7245624" y="0"/>
                </a:lnTo>
                <a:lnTo>
                  <a:pt x="7245624" y="7986160"/>
                </a:lnTo>
                <a:lnTo>
                  <a:pt x="0" y="7986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6939029" y="3259936"/>
            <a:ext cx="4391900" cy="3086100"/>
            <a:chOff x="0" y="0"/>
            <a:chExt cx="1156714" cy="812800"/>
          </a:xfrm>
        </p:grpSpPr>
        <p:sp>
          <p:nvSpPr>
            <p:cNvPr id="6" name="Freeform 6"/>
            <p:cNvSpPr/>
            <p:nvPr/>
          </p:nvSpPr>
          <p:spPr>
            <a:xfrm>
              <a:off x="0" y="0"/>
              <a:ext cx="1156714" cy="812800"/>
            </a:xfrm>
            <a:custGeom>
              <a:avLst/>
              <a:gdLst/>
              <a:ahLst/>
              <a:cxnLst/>
              <a:rect l="l" t="t" r="r" b="b"/>
              <a:pathLst>
                <a:path w="1156714" h="812800">
                  <a:moveTo>
                    <a:pt x="0" y="0"/>
                  </a:moveTo>
                  <a:lnTo>
                    <a:pt x="1156714" y="0"/>
                  </a:lnTo>
                  <a:lnTo>
                    <a:pt x="1156714" y="812800"/>
                  </a:lnTo>
                  <a:lnTo>
                    <a:pt x="0" y="812800"/>
                  </a:lnTo>
                  <a:close/>
                </a:path>
              </a:pathLst>
            </a:custGeom>
            <a:solidFill>
              <a:srgbClr val="FFC4D4"/>
            </a:solidFill>
          </p:spPr>
          <p:txBody>
            <a:bodyPr/>
            <a:lstStyle/>
            <a:p>
              <a:endParaRPr lang="en-US"/>
            </a:p>
          </p:txBody>
        </p:sp>
        <p:sp>
          <p:nvSpPr>
            <p:cNvPr id="7" name="TextBox 7"/>
            <p:cNvSpPr txBox="1"/>
            <p:nvPr/>
          </p:nvSpPr>
          <p:spPr>
            <a:xfrm>
              <a:off x="0" y="-47625"/>
              <a:ext cx="1156714" cy="860425"/>
            </a:xfrm>
            <a:prstGeom prst="rect">
              <a:avLst/>
            </a:prstGeom>
          </p:spPr>
          <p:txBody>
            <a:bodyPr lIns="50800" tIns="50800" rIns="50800" bIns="50800" rtlCol="0" anchor="ctr"/>
            <a:lstStyle/>
            <a:p>
              <a:pPr algn="ctr">
                <a:lnSpc>
                  <a:spcPts val="3209"/>
                </a:lnSpc>
              </a:pPr>
              <a:endParaRPr/>
            </a:p>
          </p:txBody>
        </p:sp>
      </p:grpSp>
      <p:grpSp>
        <p:nvGrpSpPr>
          <p:cNvPr id="14" name="Group 14"/>
          <p:cNvGrpSpPr/>
          <p:nvPr/>
        </p:nvGrpSpPr>
        <p:grpSpPr>
          <a:xfrm>
            <a:off x="7236220" y="4670197"/>
            <a:ext cx="9515884" cy="2144465"/>
            <a:chOff x="0" y="0"/>
            <a:chExt cx="12687845" cy="2859286"/>
          </a:xfrm>
        </p:grpSpPr>
        <p:grpSp>
          <p:nvGrpSpPr>
            <p:cNvPr id="15" name="Group 15"/>
            <p:cNvGrpSpPr/>
            <p:nvPr/>
          </p:nvGrpSpPr>
          <p:grpSpPr>
            <a:xfrm>
              <a:off x="372819" y="227617"/>
              <a:ext cx="12315026" cy="2631669"/>
              <a:chOff x="0" y="0"/>
              <a:chExt cx="1901769" cy="406400"/>
            </a:xfrm>
          </p:grpSpPr>
          <p:sp>
            <p:nvSpPr>
              <p:cNvPr id="16" name="Freeform 16"/>
              <p:cNvSpPr/>
              <p:nvPr/>
            </p:nvSpPr>
            <p:spPr>
              <a:xfrm>
                <a:off x="0" y="0"/>
                <a:ext cx="1901769" cy="406400"/>
              </a:xfrm>
              <a:custGeom>
                <a:avLst/>
                <a:gdLst/>
                <a:ahLst/>
                <a:cxnLst/>
                <a:rect l="l" t="t" r="r" b="b"/>
                <a:pathLst>
                  <a:path w="1901769" h="406400">
                    <a:moveTo>
                      <a:pt x="1698569" y="0"/>
                    </a:moveTo>
                    <a:cubicBezTo>
                      <a:pt x="1810793" y="0"/>
                      <a:pt x="1901769" y="90976"/>
                      <a:pt x="1901769" y="203200"/>
                    </a:cubicBezTo>
                    <a:cubicBezTo>
                      <a:pt x="1901769" y="315424"/>
                      <a:pt x="1810793" y="406400"/>
                      <a:pt x="1698569" y="406400"/>
                    </a:cubicBezTo>
                    <a:lnTo>
                      <a:pt x="203200" y="406400"/>
                    </a:lnTo>
                    <a:cubicBezTo>
                      <a:pt x="90976" y="406400"/>
                      <a:pt x="0" y="315424"/>
                      <a:pt x="0" y="203200"/>
                    </a:cubicBezTo>
                    <a:cubicBezTo>
                      <a:pt x="0" y="90976"/>
                      <a:pt x="90976" y="0"/>
                      <a:pt x="203200" y="0"/>
                    </a:cubicBezTo>
                    <a:close/>
                  </a:path>
                </a:pathLst>
              </a:custGeom>
              <a:solidFill>
                <a:srgbClr val="2D2828"/>
              </a:solidFill>
              <a:ln w="152400" cap="sq">
                <a:solidFill>
                  <a:srgbClr val="2D2828"/>
                </a:solidFill>
                <a:prstDash val="solid"/>
                <a:miter/>
              </a:ln>
            </p:spPr>
            <p:txBody>
              <a:bodyPr/>
              <a:lstStyle/>
              <a:p>
                <a:endParaRPr lang="en-US"/>
              </a:p>
            </p:txBody>
          </p:sp>
          <p:sp>
            <p:nvSpPr>
              <p:cNvPr id="17" name="TextBox 17"/>
              <p:cNvSpPr txBox="1"/>
              <p:nvPr/>
            </p:nvSpPr>
            <p:spPr>
              <a:xfrm>
                <a:off x="0" y="-38100"/>
                <a:ext cx="1901769" cy="444500"/>
              </a:xfrm>
              <a:prstGeom prst="rect">
                <a:avLst/>
              </a:prstGeom>
            </p:spPr>
            <p:txBody>
              <a:bodyPr lIns="33459" tIns="33459" rIns="33459" bIns="33459" rtlCol="0" anchor="ctr"/>
              <a:lstStyle/>
              <a:p>
                <a:pPr algn="ctr">
                  <a:lnSpc>
                    <a:spcPts val="2221"/>
                  </a:lnSpc>
                </a:pPr>
                <a:endParaRPr/>
              </a:p>
            </p:txBody>
          </p:sp>
        </p:grpSp>
        <p:grpSp>
          <p:nvGrpSpPr>
            <p:cNvPr id="18" name="Group 18"/>
            <p:cNvGrpSpPr/>
            <p:nvPr/>
          </p:nvGrpSpPr>
          <p:grpSpPr>
            <a:xfrm>
              <a:off x="0" y="0"/>
              <a:ext cx="12516387" cy="2631669"/>
              <a:chOff x="0" y="0"/>
              <a:chExt cx="1932864" cy="406400"/>
            </a:xfrm>
          </p:grpSpPr>
          <p:sp>
            <p:nvSpPr>
              <p:cNvPr id="19" name="Freeform 19"/>
              <p:cNvSpPr/>
              <p:nvPr/>
            </p:nvSpPr>
            <p:spPr>
              <a:xfrm>
                <a:off x="0" y="0"/>
                <a:ext cx="1932864" cy="406400"/>
              </a:xfrm>
              <a:custGeom>
                <a:avLst/>
                <a:gdLst/>
                <a:ahLst/>
                <a:cxnLst/>
                <a:rect l="l" t="t" r="r" b="b"/>
                <a:pathLst>
                  <a:path w="1932864" h="406400">
                    <a:moveTo>
                      <a:pt x="1729664" y="0"/>
                    </a:moveTo>
                    <a:cubicBezTo>
                      <a:pt x="1841889" y="0"/>
                      <a:pt x="1932864" y="90976"/>
                      <a:pt x="1932864" y="203200"/>
                    </a:cubicBezTo>
                    <a:cubicBezTo>
                      <a:pt x="1932864" y="315424"/>
                      <a:pt x="1841889" y="406400"/>
                      <a:pt x="1729664" y="406400"/>
                    </a:cubicBezTo>
                    <a:lnTo>
                      <a:pt x="203200" y="406400"/>
                    </a:lnTo>
                    <a:cubicBezTo>
                      <a:pt x="90976" y="406400"/>
                      <a:pt x="0" y="315424"/>
                      <a:pt x="0" y="203200"/>
                    </a:cubicBezTo>
                    <a:cubicBezTo>
                      <a:pt x="0" y="90976"/>
                      <a:pt x="90976" y="0"/>
                      <a:pt x="203200" y="0"/>
                    </a:cubicBezTo>
                    <a:close/>
                  </a:path>
                </a:pathLst>
              </a:custGeom>
              <a:solidFill>
                <a:srgbClr val="FFE682"/>
              </a:solidFill>
              <a:ln w="85725" cap="sq">
                <a:solidFill>
                  <a:srgbClr val="2D2828"/>
                </a:solidFill>
                <a:prstDash val="solid"/>
                <a:miter/>
              </a:ln>
            </p:spPr>
            <p:txBody>
              <a:bodyPr/>
              <a:lstStyle/>
              <a:p>
                <a:endParaRPr lang="en-US"/>
              </a:p>
            </p:txBody>
          </p:sp>
          <p:sp>
            <p:nvSpPr>
              <p:cNvPr id="20" name="TextBox 20"/>
              <p:cNvSpPr txBox="1"/>
              <p:nvPr/>
            </p:nvSpPr>
            <p:spPr>
              <a:xfrm>
                <a:off x="0" y="-38100"/>
                <a:ext cx="1932864" cy="444500"/>
              </a:xfrm>
              <a:prstGeom prst="rect">
                <a:avLst/>
              </a:prstGeom>
            </p:spPr>
            <p:txBody>
              <a:bodyPr lIns="33459" tIns="33459" rIns="33459" bIns="33459" rtlCol="0" anchor="ctr"/>
              <a:lstStyle/>
              <a:p>
                <a:pPr algn="ctr">
                  <a:lnSpc>
                    <a:spcPts val="2221"/>
                  </a:lnSpc>
                </a:pPr>
                <a:endParaRPr/>
              </a:p>
            </p:txBody>
          </p:sp>
        </p:grpSp>
        <p:sp>
          <p:nvSpPr>
            <p:cNvPr id="21" name="TextBox 21"/>
            <p:cNvSpPr txBox="1"/>
            <p:nvPr/>
          </p:nvSpPr>
          <p:spPr>
            <a:xfrm>
              <a:off x="1476154" y="526695"/>
              <a:ext cx="9923760" cy="1663971"/>
            </a:xfrm>
            <a:prstGeom prst="rect">
              <a:avLst/>
            </a:prstGeom>
          </p:spPr>
          <p:txBody>
            <a:bodyPr lIns="0" tIns="0" rIns="0" bIns="0" rtlCol="0" anchor="t">
              <a:spAutoFit/>
            </a:bodyPr>
            <a:lstStyle/>
            <a:p>
              <a:pPr algn="ctr">
                <a:lnSpc>
                  <a:spcPts val="9488"/>
                </a:lnSpc>
              </a:pPr>
              <a:r>
                <a:rPr lang="en-US" sz="8626">
                  <a:solidFill>
                    <a:srgbClr val="2D2828"/>
                  </a:solidFill>
                  <a:latin typeface="Open Sauce Bold"/>
                </a:rPr>
                <a:t>THANK YOU!</a:t>
              </a:r>
            </a:p>
          </p:txBody>
        </p:sp>
      </p:grpSp>
      <p:grpSp>
        <p:nvGrpSpPr>
          <p:cNvPr id="25" name="Group 25"/>
          <p:cNvGrpSpPr/>
          <p:nvPr/>
        </p:nvGrpSpPr>
        <p:grpSpPr>
          <a:xfrm>
            <a:off x="3292052" y="2581873"/>
            <a:ext cx="7293953" cy="1356127"/>
            <a:chOff x="0" y="0"/>
            <a:chExt cx="9725270" cy="1808169"/>
          </a:xfrm>
        </p:grpSpPr>
        <p:grpSp>
          <p:nvGrpSpPr>
            <p:cNvPr id="26" name="Group 26"/>
            <p:cNvGrpSpPr/>
            <p:nvPr/>
          </p:nvGrpSpPr>
          <p:grpSpPr>
            <a:xfrm>
              <a:off x="285767" y="143941"/>
              <a:ext cx="9439503" cy="1664227"/>
              <a:chOff x="0" y="0"/>
              <a:chExt cx="2305102" cy="406400"/>
            </a:xfrm>
          </p:grpSpPr>
          <p:sp>
            <p:nvSpPr>
              <p:cNvPr id="27" name="Freeform 27"/>
              <p:cNvSpPr/>
              <p:nvPr/>
            </p:nvSpPr>
            <p:spPr>
              <a:xfrm>
                <a:off x="0" y="0"/>
                <a:ext cx="2305102" cy="406400"/>
              </a:xfrm>
              <a:custGeom>
                <a:avLst/>
                <a:gdLst/>
                <a:ahLst/>
                <a:cxnLst/>
                <a:rect l="l" t="t" r="r" b="b"/>
                <a:pathLst>
                  <a:path w="2305102" h="406400">
                    <a:moveTo>
                      <a:pt x="2101902" y="0"/>
                    </a:moveTo>
                    <a:cubicBezTo>
                      <a:pt x="2214127" y="0"/>
                      <a:pt x="2305102" y="90976"/>
                      <a:pt x="2305102" y="203200"/>
                    </a:cubicBezTo>
                    <a:cubicBezTo>
                      <a:pt x="2305102" y="315424"/>
                      <a:pt x="2214127" y="406400"/>
                      <a:pt x="2101902" y="406400"/>
                    </a:cubicBezTo>
                    <a:lnTo>
                      <a:pt x="203200" y="406400"/>
                    </a:lnTo>
                    <a:cubicBezTo>
                      <a:pt x="90976" y="406400"/>
                      <a:pt x="0" y="315424"/>
                      <a:pt x="0" y="203200"/>
                    </a:cubicBezTo>
                    <a:cubicBezTo>
                      <a:pt x="0" y="90976"/>
                      <a:pt x="90976" y="0"/>
                      <a:pt x="203200" y="0"/>
                    </a:cubicBezTo>
                    <a:close/>
                  </a:path>
                </a:pathLst>
              </a:custGeom>
              <a:solidFill>
                <a:srgbClr val="2D2828"/>
              </a:solidFill>
              <a:ln w="152400" cap="sq">
                <a:solidFill>
                  <a:srgbClr val="2D2828"/>
                </a:solidFill>
                <a:prstDash val="solid"/>
                <a:miter/>
              </a:ln>
            </p:spPr>
            <p:txBody>
              <a:bodyPr/>
              <a:lstStyle/>
              <a:p>
                <a:endParaRPr lang="en-US"/>
              </a:p>
            </p:txBody>
          </p:sp>
          <p:sp>
            <p:nvSpPr>
              <p:cNvPr id="28" name="TextBox 28"/>
              <p:cNvSpPr txBox="1"/>
              <p:nvPr/>
            </p:nvSpPr>
            <p:spPr>
              <a:xfrm>
                <a:off x="0" y="-38100"/>
                <a:ext cx="2305102" cy="444500"/>
              </a:xfrm>
              <a:prstGeom prst="rect">
                <a:avLst/>
              </a:prstGeom>
            </p:spPr>
            <p:txBody>
              <a:bodyPr lIns="30807" tIns="30807" rIns="30807" bIns="30807" rtlCol="0" anchor="ctr"/>
              <a:lstStyle/>
              <a:p>
                <a:pPr algn="ctr">
                  <a:lnSpc>
                    <a:spcPts val="2221"/>
                  </a:lnSpc>
                </a:pPr>
                <a:endParaRPr/>
              </a:p>
            </p:txBody>
          </p:sp>
        </p:grpSp>
        <p:grpSp>
          <p:nvGrpSpPr>
            <p:cNvPr id="29" name="Group 29"/>
            <p:cNvGrpSpPr/>
            <p:nvPr/>
          </p:nvGrpSpPr>
          <p:grpSpPr>
            <a:xfrm>
              <a:off x="0" y="0"/>
              <a:ext cx="9593847" cy="1664227"/>
              <a:chOff x="0" y="0"/>
              <a:chExt cx="2342793" cy="406400"/>
            </a:xfrm>
          </p:grpSpPr>
          <p:sp>
            <p:nvSpPr>
              <p:cNvPr id="30" name="Freeform 30"/>
              <p:cNvSpPr/>
              <p:nvPr/>
            </p:nvSpPr>
            <p:spPr>
              <a:xfrm>
                <a:off x="0" y="0"/>
                <a:ext cx="2342793" cy="406400"/>
              </a:xfrm>
              <a:custGeom>
                <a:avLst/>
                <a:gdLst/>
                <a:ahLst/>
                <a:cxnLst/>
                <a:rect l="l" t="t" r="r" b="b"/>
                <a:pathLst>
                  <a:path w="2342793" h="406400">
                    <a:moveTo>
                      <a:pt x="2139593" y="0"/>
                    </a:moveTo>
                    <a:cubicBezTo>
                      <a:pt x="2251817" y="0"/>
                      <a:pt x="2342793" y="90976"/>
                      <a:pt x="2342793" y="203200"/>
                    </a:cubicBezTo>
                    <a:cubicBezTo>
                      <a:pt x="2342793" y="315424"/>
                      <a:pt x="2251817" y="406400"/>
                      <a:pt x="2139593" y="406400"/>
                    </a:cubicBezTo>
                    <a:lnTo>
                      <a:pt x="203200" y="406400"/>
                    </a:lnTo>
                    <a:cubicBezTo>
                      <a:pt x="90976" y="406400"/>
                      <a:pt x="0" y="315424"/>
                      <a:pt x="0" y="203200"/>
                    </a:cubicBezTo>
                    <a:cubicBezTo>
                      <a:pt x="0" y="90976"/>
                      <a:pt x="90976" y="0"/>
                      <a:pt x="203200" y="0"/>
                    </a:cubicBezTo>
                    <a:close/>
                  </a:path>
                </a:pathLst>
              </a:custGeom>
              <a:solidFill>
                <a:srgbClr val="FFE682"/>
              </a:solidFill>
              <a:ln w="85725" cap="sq">
                <a:solidFill>
                  <a:srgbClr val="2D2828"/>
                </a:solidFill>
                <a:prstDash val="solid"/>
                <a:miter/>
              </a:ln>
            </p:spPr>
            <p:txBody>
              <a:bodyPr/>
              <a:lstStyle/>
              <a:p>
                <a:endParaRPr lang="en-US"/>
              </a:p>
            </p:txBody>
          </p:sp>
          <p:sp>
            <p:nvSpPr>
              <p:cNvPr id="31" name="TextBox 31"/>
              <p:cNvSpPr txBox="1"/>
              <p:nvPr/>
            </p:nvSpPr>
            <p:spPr>
              <a:xfrm>
                <a:off x="0" y="-38100"/>
                <a:ext cx="2342793" cy="444500"/>
              </a:xfrm>
              <a:prstGeom prst="rect">
                <a:avLst/>
              </a:prstGeom>
            </p:spPr>
            <p:txBody>
              <a:bodyPr lIns="30807" tIns="30807" rIns="30807" bIns="30807" rtlCol="0" anchor="ctr"/>
              <a:lstStyle/>
              <a:p>
                <a:pPr algn="ctr">
                  <a:lnSpc>
                    <a:spcPts val="2221"/>
                  </a:lnSpc>
                </a:pPr>
                <a:endParaRPr/>
              </a:p>
            </p:txBody>
          </p:sp>
        </p:grpSp>
        <p:sp>
          <p:nvSpPr>
            <p:cNvPr id="32" name="TextBox 32"/>
            <p:cNvSpPr txBox="1"/>
            <p:nvPr/>
          </p:nvSpPr>
          <p:spPr>
            <a:xfrm>
              <a:off x="517614" y="483220"/>
              <a:ext cx="8975808" cy="726362"/>
            </a:xfrm>
            <a:prstGeom prst="rect">
              <a:avLst/>
            </a:prstGeom>
          </p:spPr>
          <p:txBody>
            <a:bodyPr lIns="0" tIns="0" rIns="0" bIns="0" rtlCol="0" anchor="t">
              <a:spAutoFit/>
            </a:bodyPr>
            <a:lstStyle/>
            <a:p>
              <a:pPr algn="ctr">
                <a:lnSpc>
                  <a:spcPts val="4104"/>
                </a:lnSpc>
              </a:pPr>
              <a:r>
                <a:rPr lang="en-US" sz="3731">
                  <a:solidFill>
                    <a:srgbClr val="2D2828"/>
                  </a:solidFill>
                  <a:latin typeface="Open Sauce Bold"/>
                </a:rPr>
                <a:t>Presented by Group-10</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423614" y="6251994"/>
            <a:ext cx="8218438" cy="4622871"/>
          </a:xfrm>
          <a:custGeom>
            <a:avLst/>
            <a:gdLst/>
            <a:ahLst/>
            <a:cxnLst/>
            <a:rect l="l" t="t" r="r" b="b"/>
            <a:pathLst>
              <a:path w="8218438" h="4622871">
                <a:moveTo>
                  <a:pt x="0" y="0"/>
                </a:moveTo>
                <a:lnTo>
                  <a:pt x="8218438" y="0"/>
                </a:lnTo>
                <a:lnTo>
                  <a:pt x="8218438" y="4622871"/>
                </a:lnTo>
                <a:lnTo>
                  <a:pt x="0" y="4622871"/>
                </a:lnTo>
                <a:lnTo>
                  <a:pt x="0" y="0"/>
                </a:lnTo>
                <a:close/>
              </a:path>
            </a:pathLst>
          </a:custGeom>
          <a:blipFill>
            <a:blip r:embed="rId2"/>
            <a:stretch>
              <a:fillRect/>
            </a:stretch>
          </a:blipFill>
        </p:spPr>
        <p:txBody>
          <a:bodyPr/>
          <a:lstStyle/>
          <a:p>
            <a:endParaRPr lang="en-US"/>
          </a:p>
        </p:txBody>
      </p:sp>
      <p:sp>
        <p:nvSpPr>
          <p:cNvPr id="3" name="Freeform 3"/>
          <p:cNvSpPr/>
          <p:nvPr/>
        </p:nvSpPr>
        <p:spPr>
          <a:xfrm>
            <a:off x="8443403" y="6251994"/>
            <a:ext cx="9844597" cy="5532664"/>
          </a:xfrm>
          <a:custGeom>
            <a:avLst/>
            <a:gdLst/>
            <a:ahLst/>
            <a:cxnLst/>
            <a:rect l="l" t="t" r="r" b="b"/>
            <a:pathLst>
              <a:path w="9844597" h="5532664">
                <a:moveTo>
                  <a:pt x="0" y="0"/>
                </a:moveTo>
                <a:lnTo>
                  <a:pt x="9844597" y="0"/>
                </a:lnTo>
                <a:lnTo>
                  <a:pt x="9844597" y="5532664"/>
                </a:lnTo>
                <a:lnTo>
                  <a:pt x="0" y="553266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557342" y="502616"/>
            <a:ext cx="17173316" cy="2971093"/>
          </a:xfrm>
          <a:prstGeom prst="rect">
            <a:avLst/>
          </a:prstGeom>
        </p:spPr>
        <p:txBody>
          <a:bodyPr lIns="0" tIns="0" rIns="0" bIns="0" rtlCol="0" anchor="t">
            <a:spAutoFit/>
          </a:bodyPr>
          <a:lstStyle/>
          <a:p>
            <a:pPr algn="just">
              <a:lnSpc>
                <a:spcPts val="7913"/>
              </a:lnSpc>
            </a:pPr>
            <a:r>
              <a:rPr lang="en-US" sz="5652" spc="5">
                <a:solidFill>
                  <a:srgbClr val="A63D8D"/>
                </a:solidFill>
                <a:latin typeface="Inter Bold"/>
              </a:rPr>
              <a:t>Building a seamless future for events: </a:t>
            </a:r>
          </a:p>
          <a:p>
            <a:pPr algn="just">
              <a:lnSpc>
                <a:spcPts val="7913"/>
              </a:lnSpc>
            </a:pPr>
            <a:r>
              <a:rPr lang="en-US" sz="5652" spc="5">
                <a:solidFill>
                  <a:srgbClr val="A63D8D"/>
                </a:solidFill>
                <a:latin typeface="Inter Bold"/>
              </a:rPr>
              <a:t>The eventopia mission</a:t>
            </a:r>
          </a:p>
          <a:p>
            <a:pPr algn="just">
              <a:lnSpc>
                <a:spcPts val="7913"/>
              </a:lnSpc>
            </a:pPr>
            <a:endParaRPr lang="en-US" sz="5652" spc="5">
              <a:solidFill>
                <a:srgbClr val="A63D8D"/>
              </a:solidFill>
              <a:latin typeface="Inter Bold"/>
            </a:endParaRPr>
          </a:p>
        </p:txBody>
      </p:sp>
      <p:sp>
        <p:nvSpPr>
          <p:cNvPr id="5" name="TextBox 5"/>
          <p:cNvSpPr txBox="1"/>
          <p:nvPr/>
        </p:nvSpPr>
        <p:spPr>
          <a:xfrm>
            <a:off x="557342" y="3010781"/>
            <a:ext cx="16701958" cy="2674533"/>
          </a:xfrm>
          <a:prstGeom prst="rect">
            <a:avLst/>
          </a:prstGeom>
        </p:spPr>
        <p:txBody>
          <a:bodyPr lIns="0" tIns="0" rIns="0" bIns="0" rtlCol="0" anchor="t">
            <a:spAutoFit/>
          </a:bodyPr>
          <a:lstStyle/>
          <a:p>
            <a:pPr algn="l">
              <a:lnSpc>
                <a:spcPts val="4300"/>
              </a:lnSpc>
              <a:spcBef>
                <a:spcPct val="0"/>
              </a:spcBef>
            </a:pPr>
            <a:r>
              <a:rPr lang="en-US" sz="2544">
                <a:solidFill>
                  <a:srgbClr val="454D40"/>
                </a:solidFill>
                <a:latin typeface="Inter"/>
              </a:rPr>
              <a:t>At Eventopia, we're dedicated to making events awesome for everyone. We give organizers easy-to-use tools to plan amazing events, while making it simple for attendees to find, join, and enjoy a variety of inspiring events. Using innovative technologies like AI and VR, we create a seamless and immersive platform where organizers can manage events effortlessly, and attendees can connect with others and have a great time.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Freeform 2"/>
          <p:cNvSpPr/>
          <p:nvPr/>
        </p:nvSpPr>
        <p:spPr>
          <a:xfrm>
            <a:off x="10264624" y="3323092"/>
            <a:ext cx="7726683" cy="4757173"/>
          </a:xfrm>
          <a:custGeom>
            <a:avLst/>
            <a:gdLst/>
            <a:ahLst/>
            <a:cxnLst/>
            <a:rect l="l" t="t" r="r" b="b"/>
            <a:pathLst>
              <a:path w="7726683" h="4757173">
                <a:moveTo>
                  <a:pt x="0" y="0"/>
                </a:moveTo>
                <a:lnTo>
                  <a:pt x="7726683" y="0"/>
                </a:lnTo>
                <a:lnTo>
                  <a:pt x="7726683" y="4757173"/>
                </a:lnTo>
                <a:lnTo>
                  <a:pt x="0" y="4757173"/>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547904" y="9258300"/>
            <a:ext cx="19383807" cy="3086100"/>
            <a:chOff x="0" y="0"/>
            <a:chExt cx="5105200" cy="812800"/>
          </a:xfrm>
        </p:grpSpPr>
        <p:sp>
          <p:nvSpPr>
            <p:cNvPr id="4" name="Freeform 4"/>
            <p:cNvSpPr/>
            <p:nvPr/>
          </p:nvSpPr>
          <p:spPr>
            <a:xfrm>
              <a:off x="0" y="0"/>
              <a:ext cx="5105200" cy="812800"/>
            </a:xfrm>
            <a:custGeom>
              <a:avLst/>
              <a:gdLst/>
              <a:ahLst/>
              <a:cxnLst/>
              <a:rect l="l" t="t" r="r" b="b"/>
              <a:pathLst>
                <a:path w="5105200" h="812800">
                  <a:moveTo>
                    <a:pt x="0" y="0"/>
                  </a:moveTo>
                  <a:lnTo>
                    <a:pt x="5105200" y="0"/>
                  </a:lnTo>
                  <a:lnTo>
                    <a:pt x="5105200" y="812800"/>
                  </a:lnTo>
                  <a:lnTo>
                    <a:pt x="0" y="812800"/>
                  </a:lnTo>
                  <a:close/>
                </a:path>
              </a:pathLst>
            </a:custGeom>
            <a:solidFill>
              <a:srgbClr val="C6488C"/>
            </a:solidFill>
          </p:spPr>
          <p:txBody>
            <a:bodyPr/>
            <a:lstStyle/>
            <a:p>
              <a:endParaRPr lang="en-US"/>
            </a:p>
          </p:txBody>
        </p:sp>
        <p:sp>
          <p:nvSpPr>
            <p:cNvPr id="5" name="TextBox 5"/>
            <p:cNvSpPr txBox="1"/>
            <p:nvPr/>
          </p:nvSpPr>
          <p:spPr>
            <a:xfrm>
              <a:off x="0" y="-76200"/>
              <a:ext cx="5105200" cy="889000"/>
            </a:xfrm>
            <a:prstGeom prst="rect">
              <a:avLst/>
            </a:prstGeom>
          </p:spPr>
          <p:txBody>
            <a:bodyPr lIns="50800" tIns="50800" rIns="50800" bIns="50800" rtlCol="0" anchor="ctr"/>
            <a:lstStyle/>
            <a:p>
              <a:pPr algn="ctr">
                <a:lnSpc>
                  <a:spcPts val="2873"/>
                </a:lnSpc>
              </a:pPr>
              <a:endParaRPr/>
            </a:p>
          </p:txBody>
        </p:sp>
      </p:grpSp>
      <p:sp>
        <p:nvSpPr>
          <p:cNvPr id="6" name="TextBox 6"/>
          <p:cNvSpPr txBox="1"/>
          <p:nvPr/>
        </p:nvSpPr>
        <p:spPr>
          <a:xfrm>
            <a:off x="557342" y="502616"/>
            <a:ext cx="17173316" cy="3971218"/>
          </a:xfrm>
          <a:prstGeom prst="rect">
            <a:avLst/>
          </a:prstGeom>
        </p:spPr>
        <p:txBody>
          <a:bodyPr lIns="0" tIns="0" rIns="0" bIns="0" rtlCol="0" anchor="t">
            <a:spAutoFit/>
          </a:bodyPr>
          <a:lstStyle/>
          <a:p>
            <a:pPr marL="0" lvl="0" indent="0" algn="just">
              <a:lnSpc>
                <a:spcPts val="7913"/>
              </a:lnSpc>
              <a:spcBef>
                <a:spcPct val="0"/>
              </a:spcBef>
            </a:pPr>
            <a:r>
              <a:rPr lang="en-US" sz="5652" u="none" strike="noStrike" spc="5">
                <a:solidFill>
                  <a:srgbClr val="A63D8D"/>
                </a:solidFill>
                <a:latin typeface="Inter Bold"/>
              </a:rPr>
              <a:t>Beyond borders, beyond limits: </a:t>
            </a:r>
          </a:p>
          <a:p>
            <a:pPr marL="0" lvl="0" indent="0" algn="just">
              <a:lnSpc>
                <a:spcPts val="7913"/>
              </a:lnSpc>
              <a:spcBef>
                <a:spcPct val="0"/>
              </a:spcBef>
            </a:pPr>
            <a:r>
              <a:rPr lang="en-US" sz="5652" u="none" strike="noStrike" spc="5">
                <a:solidFill>
                  <a:srgbClr val="A63D8D"/>
                </a:solidFill>
                <a:latin typeface="Inter Bold"/>
              </a:rPr>
              <a:t>The eventopia vision</a:t>
            </a:r>
          </a:p>
          <a:p>
            <a:pPr marL="0" lvl="0" indent="0" algn="just">
              <a:lnSpc>
                <a:spcPts val="7913"/>
              </a:lnSpc>
              <a:spcBef>
                <a:spcPct val="0"/>
              </a:spcBef>
            </a:pPr>
            <a:endParaRPr lang="en-US" sz="5652" u="none" strike="noStrike" spc="5">
              <a:solidFill>
                <a:srgbClr val="A63D8D"/>
              </a:solidFill>
              <a:latin typeface="Inter Bold"/>
            </a:endParaRPr>
          </a:p>
          <a:p>
            <a:pPr marL="0" lvl="0" indent="0" algn="just">
              <a:lnSpc>
                <a:spcPts val="7913"/>
              </a:lnSpc>
              <a:spcBef>
                <a:spcPct val="0"/>
              </a:spcBef>
            </a:pPr>
            <a:endParaRPr lang="en-US" sz="5652" u="none" strike="noStrike" spc="5">
              <a:solidFill>
                <a:srgbClr val="A63D8D"/>
              </a:solidFill>
              <a:latin typeface="Inter Bold"/>
            </a:endParaRPr>
          </a:p>
        </p:txBody>
      </p:sp>
      <p:sp>
        <p:nvSpPr>
          <p:cNvPr id="7" name="TextBox 7"/>
          <p:cNvSpPr txBox="1"/>
          <p:nvPr/>
        </p:nvSpPr>
        <p:spPr>
          <a:xfrm>
            <a:off x="576392" y="3883414"/>
            <a:ext cx="8752034" cy="3756711"/>
          </a:xfrm>
          <a:prstGeom prst="rect">
            <a:avLst/>
          </a:prstGeom>
        </p:spPr>
        <p:txBody>
          <a:bodyPr lIns="0" tIns="0" rIns="0" bIns="0" rtlCol="0" anchor="t">
            <a:spAutoFit/>
          </a:bodyPr>
          <a:lstStyle/>
          <a:p>
            <a:pPr algn="l">
              <a:lnSpc>
                <a:spcPts val="4292"/>
              </a:lnSpc>
              <a:spcBef>
                <a:spcPct val="0"/>
              </a:spcBef>
            </a:pPr>
            <a:r>
              <a:rPr lang="en-US" sz="2540">
                <a:solidFill>
                  <a:srgbClr val="454D40"/>
                </a:solidFill>
                <a:latin typeface="Inter"/>
              </a:rPr>
              <a:t>We envision a future where events are vibrant, inclusive, and memorable experiences that bring together organizers and attendees from around the globe. We strive to create a dynamic platform that fosters creativity, connection, and engagement for all participants, whether they are planning, hosting, or attending events.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grpSp>
        <p:nvGrpSpPr>
          <p:cNvPr id="2" name="Group 2"/>
          <p:cNvGrpSpPr/>
          <p:nvPr/>
        </p:nvGrpSpPr>
        <p:grpSpPr>
          <a:xfrm>
            <a:off x="-547904" y="9258300"/>
            <a:ext cx="19383807" cy="3086100"/>
            <a:chOff x="0" y="0"/>
            <a:chExt cx="5105200" cy="812800"/>
          </a:xfrm>
        </p:grpSpPr>
        <p:sp>
          <p:nvSpPr>
            <p:cNvPr id="3" name="Freeform 3"/>
            <p:cNvSpPr/>
            <p:nvPr/>
          </p:nvSpPr>
          <p:spPr>
            <a:xfrm>
              <a:off x="0" y="0"/>
              <a:ext cx="5105200" cy="812800"/>
            </a:xfrm>
            <a:custGeom>
              <a:avLst/>
              <a:gdLst/>
              <a:ahLst/>
              <a:cxnLst/>
              <a:rect l="l" t="t" r="r" b="b"/>
              <a:pathLst>
                <a:path w="5105200" h="812800">
                  <a:moveTo>
                    <a:pt x="0" y="0"/>
                  </a:moveTo>
                  <a:lnTo>
                    <a:pt x="5105200" y="0"/>
                  </a:lnTo>
                  <a:lnTo>
                    <a:pt x="5105200" y="812800"/>
                  </a:lnTo>
                  <a:lnTo>
                    <a:pt x="0" y="812800"/>
                  </a:lnTo>
                  <a:close/>
                </a:path>
              </a:pathLst>
            </a:custGeom>
            <a:solidFill>
              <a:srgbClr val="C6488C"/>
            </a:solidFill>
          </p:spPr>
          <p:txBody>
            <a:bodyPr/>
            <a:lstStyle/>
            <a:p>
              <a:endParaRPr lang="en-US"/>
            </a:p>
          </p:txBody>
        </p:sp>
        <p:sp>
          <p:nvSpPr>
            <p:cNvPr id="4" name="TextBox 4"/>
            <p:cNvSpPr txBox="1"/>
            <p:nvPr/>
          </p:nvSpPr>
          <p:spPr>
            <a:xfrm>
              <a:off x="0" y="-76200"/>
              <a:ext cx="5105200" cy="889000"/>
            </a:xfrm>
            <a:prstGeom prst="rect">
              <a:avLst/>
            </a:prstGeom>
          </p:spPr>
          <p:txBody>
            <a:bodyPr lIns="50800" tIns="50800" rIns="50800" bIns="50800" rtlCol="0" anchor="ctr"/>
            <a:lstStyle/>
            <a:p>
              <a:pPr algn="ctr">
                <a:lnSpc>
                  <a:spcPts val="2873"/>
                </a:lnSpc>
              </a:pPr>
              <a:endParaRPr/>
            </a:p>
          </p:txBody>
        </p:sp>
      </p:grpSp>
      <p:sp>
        <p:nvSpPr>
          <p:cNvPr id="5" name="TextBox 5"/>
          <p:cNvSpPr txBox="1"/>
          <p:nvPr/>
        </p:nvSpPr>
        <p:spPr>
          <a:xfrm>
            <a:off x="621854" y="488721"/>
            <a:ext cx="17044292" cy="2934072"/>
          </a:xfrm>
          <a:prstGeom prst="rect">
            <a:avLst/>
          </a:prstGeom>
        </p:spPr>
        <p:txBody>
          <a:bodyPr lIns="0" tIns="0" rIns="0" bIns="0" rtlCol="0" anchor="t">
            <a:spAutoFit/>
          </a:bodyPr>
          <a:lstStyle/>
          <a:p>
            <a:pPr algn="ctr">
              <a:lnSpc>
                <a:spcPts val="7854"/>
              </a:lnSpc>
            </a:pPr>
            <a:r>
              <a:rPr lang="en-US" sz="5610" spc="5">
                <a:solidFill>
                  <a:srgbClr val="A63D8D"/>
                </a:solidFill>
                <a:latin typeface="Inter Bold"/>
              </a:rPr>
              <a:t>Survey Insights</a:t>
            </a:r>
          </a:p>
          <a:p>
            <a:pPr algn="just">
              <a:lnSpc>
                <a:spcPts val="7854"/>
              </a:lnSpc>
            </a:pPr>
            <a:endParaRPr lang="en-US" sz="5610" spc="5">
              <a:solidFill>
                <a:srgbClr val="A63D8D"/>
              </a:solidFill>
              <a:latin typeface="Inter Bold"/>
            </a:endParaRPr>
          </a:p>
          <a:p>
            <a:pPr algn="just">
              <a:lnSpc>
                <a:spcPts val="7854"/>
              </a:lnSpc>
            </a:pPr>
            <a:endParaRPr lang="en-US" sz="5610" spc="5">
              <a:solidFill>
                <a:srgbClr val="A63D8D"/>
              </a:solidFill>
              <a:latin typeface="Inter Bold"/>
            </a:endParaRPr>
          </a:p>
        </p:txBody>
      </p:sp>
      <p:sp>
        <p:nvSpPr>
          <p:cNvPr id="6" name="Freeform 6"/>
          <p:cNvSpPr/>
          <p:nvPr/>
        </p:nvSpPr>
        <p:spPr>
          <a:xfrm>
            <a:off x="10459428" y="2944864"/>
            <a:ext cx="7361950" cy="4532544"/>
          </a:xfrm>
          <a:custGeom>
            <a:avLst/>
            <a:gdLst/>
            <a:ahLst/>
            <a:cxnLst/>
            <a:rect l="l" t="t" r="r" b="b"/>
            <a:pathLst>
              <a:path w="7361950" h="4532544">
                <a:moveTo>
                  <a:pt x="0" y="0"/>
                </a:moveTo>
                <a:lnTo>
                  <a:pt x="7361949" y="0"/>
                </a:lnTo>
                <a:lnTo>
                  <a:pt x="7361949" y="4532543"/>
                </a:lnTo>
                <a:lnTo>
                  <a:pt x="0" y="4532543"/>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834516" y="2462266"/>
            <a:ext cx="8309484" cy="6505355"/>
          </a:xfrm>
          <a:prstGeom prst="rect">
            <a:avLst/>
          </a:prstGeom>
        </p:spPr>
        <p:txBody>
          <a:bodyPr lIns="0" tIns="0" rIns="0" bIns="0" rtlCol="0" anchor="t">
            <a:spAutoFit/>
          </a:bodyPr>
          <a:lstStyle/>
          <a:p>
            <a:pPr marL="568609" lvl="1" indent="-284305" algn="just">
              <a:lnSpc>
                <a:spcPts val="3687"/>
              </a:lnSpc>
              <a:buFont typeface="Arial"/>
              <a:buChar char="•"/>
            </a:pPr>
            <a:r>
              <a:rPr lang="en-US" sz="2633">
                <a:solidFill>
                  <a:srgbClr val="000000"/>
                </a:solidFill>
                <a:latin typeface="Open Sauce"/>
              </a:rPr>
              <a:t>89% of the users surveyed expressed interest in the event management platform.</a:t>
            </a:r>
          </a:p>
          <a:p>
            <a:pPr marL="568609" lvl="1" indent="-284305" algn="just">
              <a:lnSpc>
                <a:spcPts val="3687"/>
              </a:lnSpc>
              <a:buFont typeface="Arial"/>
              <a:buChar char="•"/>
            </a:pPr>
            <a:r>
              <a:rPr lang="en-US" sz="2633">
                <a:solidFill>
                  <a:srgbClr val="000000"/>
                </a:solidFill>
                <a:latin typeface="Open Sauce"/>
              </a:rPr>
              <a:t>The most preferred subscription model among respondents is Freemium with optional premium features, with 35% of respondents selecting this option.</a:t>
            </a:r>
          </a:p>
          <a:p>
            <a:pPr marL="568609" lvl="1" indent="-284305" algn="just">
              <a:lnSpc>
                <a:spcPts val="3687"/>
              </a:lnSpc>
              <a:buFont typeface="Arial"/>
              <a:buChar char="•"/>
            </a:pPr>
            <a:r>
              <a:rPr lang="en-US" sz="2633">
                <a:solidFill>
                  <a:srgbClr val="000000"/>
                </a:solidFill>
                <a:latin typeface="Open Sauce"/>
              </a:rPr>
              <a:t>Pay-per-use based on event size is also popular, with 32% of respondents favoring this model.</a:t>
            </a:r>
          </a:p>
          <a:p>
            <a:pPr marL="568609" lvl="1" indent="-284305" algn="just">
              <a:lnSpc>
                <a:spcPts val="3687"/>
              </a:lnSpc>
              <a:buFont typeface="Arial"/>
              <a:buChar char="•"/>
            </a:pPr>
            <a:r>
              <a:rPr lang="en-US" sz="2633">
                <a:solidFill>
                  <a:srgbClr val="000000"/>
                </a:solidFill>
                <a:latin typeface="Open Sauce"/>
              </a:rPr>
              <a:t>One-time payment per event and monthly subscription models are less preferred, with 27% and 5% of respondents selecting them, respectively.</a:t>
            </a:r>
          </a:p>
          <a:p>
            <a:pPr algn="just">
              <a:lnSpc>
                <a:spcPts val="3687"/>
              </a:lnSpc>
            </a:pPr>
            <a:endParaRPr lang="en-US" sz="2633">
              <a:solidFill>
                <a:srgbClr val="000000"/>
              </a:solidFill>
              <a:latin typeface="Open Sauc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grpSp>
        <p:nvGrpSpPr>
          <p:cNvPr id="2" name="Group 2"/>
          <p:cNvGrpSpPr/>
          <p:nvPr/>
        </p:nvGrpSpPr>
        <p:grpSpPr>
          <a:xfrm>
            <a:off x="-547904" y="9258300"/>
            <a:ext cx="19383807" cy="3086100"/>
            <a:chOff x="0" y="0"/>
            <a:chExt cx="5105200" cy="812800"/>
          </a:xfrm>
        </p:grpSpPr>
        <p:sp>
          <p:nvSpPr>
            <p:cNvPr id="3" name="Freeform 3"/>
            <p:cNvSpPr/>
            <p:nvPr/>
          </p:nvSpPr>
          <p:spPr>
            <a:xfrm>
              <a:off x="0" y="0"/>
              <a:ext cx="5105200" cy="812800"/>
            </a:xfrm>
            <a:custGeom>
              <a:avLst/>
              <a:gdLst/>
              <a:ahLst/>
              <a:cxnLst/>
              <a:rect l="l" t="t" r="r" b="b"/>
              <a:pathLst>
                <a:path w="5105200" h="812800">
                  <a:moveTo>
                    <a:pt x="0" y="0"/>
                  </a:moveTo>
                  <a:lnTo>
                    <a:pt x="5105200" y="0"/>
                  </a:lnTo>
                  <a:lnTo>
                    <a:pt x="5105200" y="812800"/>
                  </a:lnTo>
                  <a:lnTo>
                    <a:pt x="0" y="812800"/>
                  </a:lnTo>
                  <a:close/>
                </a:path>
              </a:pathLst>
            </a:custGeom>
            <a:solidFill>
              <a:srgbClr val="C6488C"/>
            </a:solidFill>
          </p:spPr>
          <p:txBody>
            <a:bodyPr/>
            <a:lstStyle/>
            <a:p>
              <a:endParaRPr lang="en-US"/>
            </a:p>
          </p:txBody>
        </p:sp>
        <p:sp>
          <p:nvSpPr>
            <p:cNvPr id="4" name="TextBox 4"/>
            <p:cNvSpPr txBox="1"/>
            <p:nvPr/>
          </p:nvSpPr>
          <p:spPr>
            <a:xfrm>
              <a:off x="0" y="-76200"/>
              <a:ext cx="5105200" cy="889000"/>
            </a:xfrm>
            <a:prstGeom prst="rect">
              <a:avLst/>
            </a:prstGeom>
          </p:spPr>
          <p:txBody>
            <a:bodyPr lIns="50800" tIns="50800" rIns="50800" bIns="50800" rtlCol="0" anchor="ctr"/>
            <a:lstStyle/>
            <a:p>
              <a:pPr algn="ctr">
                <a:lnSpc>
                  <a:spcPts val="2873"/>
                </a:lnSpc>
              </a:pPr>
              <a:endParaRPr/>
            </a:p>
          </p:txBody>
        </p:sp>
      </p:grpSp>
      <p:sp>
        <p:nvSpPr>
          <p:cNvPr id="5" name="TextBox 5"/>
          <p:cNvSpPr txBox="1"/>
          <p:nvPr/>
        </p:nvSpPr>
        <p:spPr>
          <a:xfrm>
            <a:off x="621854" y="488721"/>
            <a:ext cx="17044292" cy="2940105"/>
          </a:xfrm>
          <a:prstGeom prst="rect">
            <a:avLst/>
          </a:prstGeom>
        </p:spPr>
        <p:txBody>
          <a:bodyPr lIns="0" tIns="0" rIns="0" bIns="0" rtlCol="0" anchor="t">
            <a:spAutoFit/>
          </a:bodyPr>
          <a:lstStyle/>
          <a:p>
            <a:pPr algn="ctr">
              <a:lnSpc>
                <a:spcPts val="7854"/>
              </a:lnSpc>
            </a:pPr>
            <a:r>
              <a:rPr lang="en-US" sz="5610" spc="5">
                <a:solidFill>
                  <a:srgbClr val="A63D8D"/>
                </a:solidFill>
                <a:latin typeface="Inter Bold"/>
              </a:rPr>
              <a:t>Survey Insights</a:t>
            </a:r>
          </a:p>
          <a:p>
            <a:pPr algn="just">
              <a:lnSpc>
                <a:spcPts val="7854"/>
              </a:lnSpc>
            </a:pPr>
            <a:endParaRPr lang="en-US" sz="5610" spc="5">
              <a:solidFill>
                <a:srgbClr val="A63D8D"/>
              </a:solidFill>
              <a:latin typeface="Inter Bold"/>
            </a:endParaRPr>
          </a:p>
          <a:p>
            <a:pPr algn="just">
              <a:lnSpc>
                <a:spcPts val="7854"/>
              </a:lnSpc>
            </a:pPr>
            <a:endParaRPr lang="en-US" sz="5610" spc="5">
              <a:solidFill>
                <a:srgbClr val="A63D8D"/>
              </a:solidFill>
              <a:latin typeface="Inter Bold"/>
            </a:endParaRPr>
          </a:p>
        </p:txBody>
      </p:sp>
      <p:sp>
        <p:nvSpPr>
          <p:cNvPr id="6" name="Freeform 6"/>
          <p:cNvSpPr/>
          <p:nvPr/>
        </p:nvSpPr>
        <p:spPr>
          <a:xfrm>
            <a:off x="537724" y="2011161"/>
            <a:ext cx="7963538" cy="3135418"/>
          </a:xfrm>
          <a:custGeom>
            <a:avLst/>
            <a:gdLst/>
            <a:ahLst/>
            <a:cxnLst/>
            <a:rect l="l" t="t" r="r" b="b"/>
            <a:pathLst>
              <a:path w="7963538" h="3135418">
                <a:moveTo>
                  <a:pt x="0" y="0"/>
                </a:moveTo>
                <a:lnTo>
                  <a:pt x="7963537" y="0"/>
                </a:lnTo>
                <a:lnTo>
                  <a:pt x="7963537" y="3135418"/>
                </a:lnTo>
                <a:lnTo>
                  <a:pt x="0" y="3135418"/>
                </a:lnTo>
                <a:lnTo>
                  <a:pt x="0" y="0"/>
                </a:lnTo>
                <a:close/>
              </a:path>
            </a:pathLst>
          </a:custGeom>
          <a:blipFill>
            <a:blip r:embed="rId2"/>
            <a:stretch>
              <a:fillRect t="-772" b="-772"/>
            </a:stretch>
          </a:blipFill>
        </p:spPr>
        <p:txBody>
          <a:bodyPr/>
          <a:lstStyle/>
          <a:p>
            <a:endParaRPr lang="en-US"/>
          </a:p>
        </p:txBody>
      </p:sp>
      <p:sp>
        <p:nvSpPr>
          <p:cNvPr id="7" name="Freeform 7"/>
          <p:cNvSpPr/>
          <p:nvPr/>
        </p:nvSpPr>
        <p:spPr>
          <a:xfrm>
            <a:off x="9106293" y="2271412"/>
            <a:ext cx="8710728" cy="2614916"/>
          </a:xfrm>
          <a:custGeom>
            <a:avLst/>
            <a:gdLst/>
            <a:ahLst/>
            <a:cxnLst/>
            <a:rect l="l" t="t" r="r" b="b"/>
            <a:pathLst>
              <a:path w="8710728" h="2614916">
                <a:moveTo>
                  <a:pt x="0" y="0"/>
                </a:moveTo>
                <a:lnTo>
                  <a:pt x="8710728" y="0"/>
                </a:lnTo>
                <a:lnTo>
                  <a:pt x="8710728" y="2614916"/>
                </a:lnTo>
                <a:lnTo>
                  <a:pt x="0" y="2614916"/>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439659" y="5907625"/>
            <a:ext cx="7977472" cy="2548450"/>
          </a:xfrm>
          <a:prstGeom prst="rect">
            <a:avLst/>
          </a:prstGeom>
        </p:spPr>
        <p:txBody>
          <a:bodyPr lIns="0" tIns="0" rIns="0" bIns="0" rtlCol="0" anchor="t">
            <a:spAutoFit/>
          </a:bodyPr>
          <a:lstStyle/>
          <a:p>
            <a:pPr marL="521902" lvl="1" indent="-260951" algn="just">
              <a:lnSpc>
                <a:spcPts val="3384"/>
              </a:lnSpc>
              <a:buFont typeface="Arial"/>
              <a:buChar char="•"/>
            </a:pPr>
            <a:r>
              <a:rPr lang="en-US" sz="2417">
                <a:solidFill>
                  <a:srgbClr val="000000"/>
                </a:solidFill>
                <a:latin typeface="Canva Sans"/>
              </a:rPr>
              <a:t>Respondents prioritize features related to facilitating interactive and customizable events, seamless video conferencing and streaming capabilities, robust networking tools, and comprehensive support and analytics functionalities.</a:t>
            </a:r>
          </a:p>
        </p:txBody>
      </p:sp>
      <p:sp>
        <p:nvSpPr>
          <p:cNvPr id="9" name="TextBox 9"/>
          <p:cNvSpPr txBox="1"/>
          <p:nvPr/>
        </p:nvSpPr>
        <p:spPr>
          <a:xfrm>
            <a:off x="9106293" y="5907625"/>
            <a:ext cx="8559854" cy="2548382"/>
          </a:xfrm>
          <a:prstGeom prst="rect">
            <a:avLst/>
          </a:prstGeom>
        </p:spPr>
        <p:txBody>
          <a:bodyPr lIns="0" tIns="0" rIns="0" bIns="0" rtlCol="0" anchor="t">
            <a:spAutoFit/>
          </a:bodyPr>
          <a:lstStyle/>
          <a:p>
            <a:pPr marL="522479" lvl="1" indent="-261239" algn="just">
              <a:lnSpc>
                <a:spcPts val="3388"/>
              </a:lnSpc>
              <a:buFont typeface="Arial"/>
              <a:buChar char="•"/>
            </a:pPr>
            <a:r>
              <a:rPr lang="en-US" sz="2420">
                <a:solidFill>
                  <a:srgbClr val="19274F"/>
                </a:solidFill>
                <a:latin typeface="Canva Sans"/>
              </a:rPr>
              <a:t>Social media integration leads with 52.78% prioritization, indicating its high value. Analytics tools closely follow at 22.22%, emphasizing event performance tracking. Payment gateways, with 8.33% interest, indicate moderate demand for seamless transactions within the platform.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grpSp>
        <p:nvGrpSpPr>
          <p:cNvPr id="2" name="Group 2"/>
          <p:cNvGrpSpPr/>
          <p:nvPr/>
        </p:nvGrpSpPr>
        <p:grpSpPr>
          <a:xfrm>
            <a:off x="65843" y="2060644"/>
            <a:ext cx="4433772" cy="7783171"/>
            <a:chOff x="0" y="0"/>
            <a:chExt cx="1167742" cy="2049889"/>
          </a:xfrm>
        </p:grpSpPr>
        <p:sp>
          <p:nvSpPr>
            <p:cNvPr id="3" name="Freeform 3"/>
            <p:cNvSpPr/>
            <p:nvPr/>
          </p:nvSpPr>
          <p:spPr>
            <a:xfrm>
              <a:off x="0" y="0"/>
              <a:ext cx="1167742" cy="2049889"/>
            </a:xfrm>
            <a:custGeom>
              <a:avLst/>
              <a:gdLst/>
              <a:ahLst/>
              <a:cxnLst/>
              <a:rect l="l" t="t" r="r" b="b"/>
              <a:pathLst>
                <a:path w="1167742" h="2049889">
                  <a:moveTo>
                    <a:pt x="89052" y="0"/>
                  </a:moveTo>
                  <a:lnTo>
                    <a:pt x="1078690" y="0"/>
                  </a:lnTo>
                  <a:cubicBezTo>
                    <a:pt x="1127872" y="0"/>
                    <a:pt x="1167742" y="39870"/>
                    <a:pt x="1167742" y="89052"/>
                  </a:cubicBezTo>
                  <a:lnTo>
                    <a:pt x="1167742" y="1960836"/>
                  </a:lnTo>
                  <a:cubicBezTo>
                    <a:pt x="1167742" y="2010019"/>
                    <a:pt x="1127872" y="2049889"/>
                    <a:pt x="1078690" y="2049889"/>
                  </a:cubicBezTo>
                  <a:lnTo>
                    <a:pt x="89052" y="2049889"/>
                  </a:lnTo>
                  <a:cubicBezTo>
                    <a:pt x="39870" y="2049889"/>
                    <a:pt x="0" y="2010019"/>
                    <a:pt x="0" y="1960836"/>
                  </a:cubicBezTo>
                  <a:lnTo>
                    <a:pt x="0" y="89052"/>
                  </a:lnTo>
                  <a:cubicBezTo>
                    <a:pt x="0" y="39870"/>
                    <a:pt x="39870" y="0"/>
                    <a:pt x="89052" y="0"/>
                  </a:cubicBezTo>
                  <a:close/>
                </a:path>
              </a:pathLst>
            </a:custGeom>
            <a:solidFill>
              <a:srgbClr val="D7E0EB"/>
            </a:solidFill>
            <a:ln w="19050" cap="rnd">
              <a:solidFill>
                <a:srgbClr val="A63D8D"/>
              </a:solidFill>
              <a:prstDash val="solid"/>
              <a:round/>
            </a:ln>
          </p:spPr>
          <p:txBody>
            <a:bodyPr/>
            <a:lstStyle/>
            <a:p>
              <a:endParaRPr lang="en-US"/>
            </a:p>
          </p:txBody>
        </p:sp>
        <p:sp>
          <p:nvSpPr>
            <p:cNvPr id="4" name="TextBox 4"/>
            <p:cNvSpPr txBox="1"/>
            <p:nvPr/>
          </p:nvSpPr>
          <p:spPr>
            <a:xfrm>
              <a:off x="0" y="-76200"/>
              <a:ext cx="1167742" cy="2126089"/>
            </a:xfrm>
            <a:prstGeom prst="rect">
              <a:avLst/>
            </a:prstGeom>
          </p:spPr>
          <p:txBody>
            <a:bodyPr lIns="50800" tIns="50800" rIns="50800" bIns="50800" rtlCol="0" anchor="ctr"/>
            <a:lstStyle/>
            <a:p>
              <a:pPr marL="0" lvl="0" indent="0" algn="ctr">
                <a:lnSpc>
                  <a:spcPts val="2873"/>
                </a:lnSpc>
                <a:spcBef>
                  <a:spcPct val="0"/>
                </a:spcBef>
              </a:pPr>
              <a:endParaRPr/>
            </a:p>
          </p:txBody>
        </p:sp>
      </p:grpSp>
      <p:grpSp>
        <p:nvGrpSpPr>
          <p:cNvPr id="5" name="Group 5"/>
          <p:cNvGrpSpPr/>
          <p:nvPr/>
        </p:nvGrpSpPr>
        <p:grpSpPr>
          <a:xfrm>
            <a:off x="13767158" y="2060644"/>
            <a:ext cx="4433772" cy="7783171"/>
            <a:chOff x="0" y="0"/>
            <a:chExt cx="1167742" cy="2049889"/>
          </a:xfrm>
        </p:grpSpPr>
        <p:sp>
          <p:nvSpPr>
            <p:cNvPr id="6" name="Freeform 6"/>
            <p:cNvSpPr/>
            <p:nvPr/>
          </p:nvSpPr>
          <p:spPr>
            <a:xfrm>
              <a:off x="0" y="0"/>
              <a:ext cx="1167742" cy="2049889"/>
            </a:xfrm>
            <a:custGeom>
              <a:avLst/>
              <a:gdLst/>
              <a:ahLst/>
              <a:cxnLst/>
              <a:rect l="l" t="t" r="r" b="b"/>
              <a:pathLst>
                <a:path w="1167742" h="2049889">
                  <a:moveTo>
                    <a:pt x="89052" y="0"/>
                  </a:moveTo>
                  <a:lnTo>
                    <a:pt x="1078690" y="0"/>
                  </a:lnTo>
                  <a:cubicBezTo>
                    <a:pt x="1127872" y="0"/>
                    <a:pt x="1167742" y="39870"/>
                    <a:pt x="1167742" y="89052"/>
                  </a:cubicBezTo>
                  <a:lnTo>
                    <a:pt x="1167742" y="1960836"/>
                  </a:lnTo>
                  <a:cubicBezTo>
                    <a:pt x="1167742" y="2010019"/>
                    <a:pt x="1127872" y="2049889"/>
                    <a:pt x="1078690" y="2049889"/>
                  </a:cubicBezTo>
                  <a:lnTo>
                    <a:pt x="89052" y="2049889"/>
                  </a:lnTo>
                  <a:cubicBezTo>
                    <a:pt x="39870" y="2049889"/>
                    <a:pt x="0" y="2010019"/>
                    <a:pt x="0" y="1960836"/>
                  </a:cubicBezTo>
                  <a:lnTo>
                    <a:pt x="0" y="89052"/>
                  </a:lnTo>
                  <a:cubicBezTo>
                    <a:pt x="0" y="39870"/>
                    <a:pt x="39870" y="0"/>
                    <a:pt x="89052" y="0"/>
                  </a:cubicBezTo>
                  <a:close/>
                </a:path>
              </a:pathLst>
            </a:custGeom>
            <a:solidFill>
              <a:srgbClr val="D7E0EB"/>
            </a:solidFill>
            <a:ln w="19050" cap="rnd">
              <a:solidFill>
                <a:srgbClr val="A63D8D"/>
              </a:solidFill>
              <a:prstDash val="solid"/>
              <a:round/>
            </a:ln>
          </p:spPr>
          <p:txBody>
            <a:bodyPr/>
            <a:lstStyle/>
            <a:p>
              <a:endParaRPr lang="en-US"/>
            </a:p>
          </p:txBody>
        </p:sp>
        <p:sp>
          <p:nvSpPr>
            <p:cNvPr id="7" name="TextBox 7"/>
            <p:cNvSpPr txBox="1"/>
            <p:nvPr/>
          </p:nvSpPr>
          <p:spPr>
            <a:xfrm>
              <a:off x="0" y="-76200"/>
              <a:ext cx="1167742" cy="2126089"/>
            </a:xfrm>
            <a:prstGeom prst="rect">
              <a:avLst/>
            </a:prstGeom>
          </p:spPr>
          <p:txBody>
            <a:bodyPr lIns="50800" tIns="50800" rIns="50800" bIns="50800" rtlCol="0" anchor="ctr"/>
            <a:lstStyle/>
            <a:p>
              <a:pPr marL="0" lvl="0" indent="0" algn="ctr">
                <a:lnSpc>
                  <a:spcPts val="2873"/>
                </a:lnSpc>
                <a:spcBef>
                  <a:spcPct val="0"/>
                </a:spcBef>
              </a:pPr>
              <a:endParaRPr/>
            </a:p>
          </p:txBody>
        </p:sp>
      </p:grpSp>
      <p:grpSp>
        <p:nvGrpSpPr>
          <p:cNvPr id="8" name="Group 8"/>
          <p:cNvGrpSpPr/>
          <p:nvPr/>
        </p:nvGrpSpPr>
        <p:grpSpPr>
          <a:xfrm>
            <a:off x="4593306" y="2060644"/>
            <a:ext cx="4433772" cy="7783171"/>
            <a:chOff x="0" y="0"/>
            <a:chExt cx="1167742" cy="2049889"/>
          </a:xfrm>
        </p:grpSpPr>
        <p:sp>
          <p:nvSpPr>
            <p:cNvPr id="9" name="Freeform 9"/>
            <p:cNvSpPr/>
            <p:nvPr/>
          </p:nvSpPr>
          <p:spPr>
            <a:xfrm>
              <a:off x="0" y="0"/>
              <a:ext cx="1167742" cy="2049889"/>
            </a:xfrm>
            <a:custGeom>
              <a:avLst/>
              <a:gdLst/>
              <a:ahLst/>
              <a:cxnLst/>
              <a:rect l="l" t="t" r="r" b="b"/>
              <a:pathLst>
                <a:path w="1167742" h="2049889">
                  <a:moveTo>
                    <a:pt x="89052" y="0"/>
                  </a:moveTo>
                  <a:lnTo>
                    <a:pt x="1078690" y="0"/>
                  </a:lnTo>
                  <a:cubicBezTo>
                    <a:pt x="1127872" y="0"/>
                    <a:pt x="1167742" y="39870"/>
                    <a:pt x="1167742" y="89052"/>
                  </a:cubicBezTo>
                  <a:lnTo>
                    <a:pt x="1167742" y="1960836"/>
                  </a:lnTo>
                  <a:cubicBezTo>
                    <a:pt x="1167742" y="2010019"/>
                    <a:pt x="1127872" y="2049889"/>
                    <a:pt x="1078690" y="2049889"/>
                  </a:cubicBezTo>
                  <a:lnTo>
                    <a:pt x="89052" y="2049889"/>
                  </a:lnTo>
                  <a:cubicBezTo>
                    <a:pt x="39870" y="2049889"/>
                    <a:pt x="0" y="2010019"/>
                    <a:pt x="0" y="1960836"/>
                  </a:cubicBezTo>
                  <a:lnTo>
                    <a:pt x="0" y="89052"/>
                  </a:lnTo>
                  <a:cubicBezTo>
                    <a:pt x="0" y="39870"/>
                    <a:pt x="39870" y="0"/>
                    <a:pt x="89052" y="0"/>
                  </a:cubicBezTo>
                  <a:close/>
                </a:path>
              </a:pathLst>
            </a:custGeom>
            <a:solidFill>
              <a:srgbClr val="D7E0EB"/>
            </a:solidFill>
            <a:ln w="19050" cap="rnd">
              <a:solidFill>
                <a:srgbClr val="A63D8D"/>
              </a:solidFill>
              <a:prstDash val="solid"/>
              <a:round/>
            </a:ln>
          </p:spPr>
          <p:txBody>
            <a:bodyPr/>
            <a:lstStyle/>
            <a:p>
              <a:endParaRPr lang="en-US"/>
            </a:p>
          </p:txBody>
        </p:sp>
        <p:sp>
          <p:nvSpPr>
            <p:cNvPr id="10" name="TextBox 10"/>
            <p:cNvSpPr txBox="1"/>
            <p:nvPr/>
          </p:nvSpPr>
          <p:spPr>
            <a:xfrm>
              <a:off x="0" y="-76200"/>
              <a:ext cx="1167742" cy="2126089"/>
            </a:xfrm>
            <a:prstGeom prst="rect">
              <a:avLst/>
            </a:prstGeom>
          </p:spPr>
          <p:txBody>
            <a:bodyPr lIns="50800" tIns="50800" rIns="50800" bIns="50800" rtlCol="0" anchor="ctr"/>
            <a:lstStyle/>
            <a:p>
              <a:pPr marL="0" lvl="0" indent="0" algn="ctr">
                <a:lnSpc>
                  <a:spcPts val="2873"/>
                </a:lnSpc>
                <a:spcBef>
                  <a:spcPct val="0"/>
                </a:spcBef>
              </a:pPr>
              <a:endParaRPr/>
            </a:p>
          </p:txBody>
        </p:sp>
      </p:grpSp>
      <p:grpSp>
        <p:nvGrpSpPr>
          <p:cNvPr id="11" name="Group 11"/>
          <p:cNvGrpSpPr/>
          <p:nvPr/>
        </p:nvGrpSpPr>
        <p:grpSpPr>
          <a:xfrm>
            <a:off x="9180986" y="2060644"/>
            <a:ext cx="4433772" cy="7783171"/>
            <a:chOff x="0" y="0"/>
            <a:chExt cx="1167742" cy="2049889"/>
          </a:xfrm>
        </p:grpSpPr>
        <p:sp>
          <p:nvSpPr>
            <p:cNvPr id="12" name="Freeform 12"/>
            <p:cNvSpPr/>
            <p:nvPr/>
          </p:nvSpPr>
          <p:spPr>
            <a:xfrm>
              <a:off x="0" y="0"/>
              <a:ext cx="1167742" cy="2049889"/>
            </a:xfrm>
            <a:custGeom>
              <a:avLst/>
              <a:gdLst/>
              <a:ahLst/>
              <a:cxnLst/>
              <a:rect l="l" t="t" r="r" b="b"/>
              <a:pathLst>
                <a:path w="1167742" h="2049889">
                  <a:moveTo>
                    <a:pt x="89052" y="0"/>
                  </a:moveTo>
                  <a:lnTo>
                    <a:pt x="1078690" y="0"/>
                  </a:lnTo>
                  <a:cubicBezTo>
                    <a:pt x="1127872" y="0"/>
                    <a:pt x="1167742" y="39870"/>
                    <a:pt x="1167742" y="89052"/>
                  </a:cubicBezTo>
                  <a:lnTo>
                    <a:pt x="1167742" y="1960836"/>
                  </a:lnTo>
                  <a:cubicBezTo>
                    <a:pt x="1167742" y="2010019"/>
                    <a:pt x="1127872" y="2049889"/>
                    <a:pt x="1078690" y="2049889"/>
                  </a:cubicBezTo>
                  <a:lnTo>
                    <a:pt x="89052" y="2049889"/>
                  </a:lnTo>
                  <a:cubicBezTo>
                    <a:pt x="39870" y="2049889"/>
                    <a:pt x="0" y="2010019"/>
                    <a:pt x="0" y="1960836"/>
                  </a:cubicBezTo>
                  <a:lnTo>
                    <a:pt x="0" y="89052"/>
                  </a:lnTo>
                  <a:cubicBezTo>
                    <a:pt x="0" y="39870"/>
                    <a:pt x="39870" y="0"/>
                    <a:pt x="89052" y="0"/>
                  </a:cubicBezTo>
                  <a:close/>
                </a:path>
              </a:pathLst>
            </a:custGeom>
            <a:solidFill>
              <a:srgbClr val="D7E0EB"/>
            </a:solidFill>
            <a:ln w="19050" cap="rnd">
              <a:solidFill>
                <a:srgbClr val="A63D8D"/>
              </a:solidFill>
              <a:prstDash val="solid"/>
              <a:round/>
            </a:ln>
          </p:spPr>
          <p:txBody>
            <a:bodyPr/>
            <a:lstStyle/>
            <a:p>
              <a:endParaRPr lang="en-US"/>
            </a:p>
          </p:txBody>
        </p:sp>
        <p:sp>
          <p:nvSpPr>
            <p:cNvPr id="13" name="TextBox 13"/>
            <p:cNvSpPr txBox="1"/>
            <p:nvPr/>
          </p:nvSpPr>
          <p:spPr>
            <a:xfrm>
              <a:off x="0" y="-76200"/>
              <a:ext cx="1167742" cy="2126089"/>
            </a:xfrm>
            <a:prstGeom prst="rect">
              <a:avLst/>
            </a:prstGeom>
          </p:spPr>
          <p:txBody>
            <a:bodyPr lIns="50800" tIns="50800" rIns="50800" bIns="50800" rtlCol="0" anchor="ctr"/>
            <a:lstStyle/>
            <a:p>
              <a:pPr marL="0" lvl="0" indent="0" algn="ctr">
                <a:lnSpc>
                  <a:spcPts val="2873"/>
                </a:lnSpc>
                <a:spcBef>
                  <a:spcPct val="0"/>
                </a:spcBef>
              </a:pPr>
              <a:endParaRPr/>
            </a:p>
          </p:txBody>
        </p:sp>
      </p:grpSp>
      <p:sp>
        <p:nvSpPr>
          <p:cNvPr id="14" name="Freeform 14"/>
          <p:cNvSpPr/>
          <p:nvPr/>
        </p:nvSpPr>
        <p:spPr>
          <a:xfrm>
            <a:off x="14874440" y="5833510"/>
            <a:ext cx="2643807" cy="2973608"/>
          </a:xfrm>
          <a:custGeom>
            <a:avLst/>
            <a:gdLst/>
            <a:ahLst/>
            <a:cxnLst/>
            <a:rect l="l" t="t" r="r" b="b"/>
            <a:pathLst>
              <a:path w="2643807" h="2973608">
                <a:moveTo>
                  <a:pt x="0" y="0"/>
                </a:moveTo>
                <a:lnTo>
                  <a:pt x="2643807" y="0"/>
                </a:lnTo>
                <a:lnTo>
                  <a:pt x="2643807" y="2973607"/>
                </a:lnTo>
                <a:lnTo>
                  <a:pt x="0" y="29736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5298788" y="92265"/>
            <a:ext cx="9025575" cy="966001"/>
          </a:xfrm>
          <a:prstGeom prst="rect">
            <a:avLst/>
          </a:prstGeom>
        </p:spPr>
        <p:txBody>
          <a:bodyPr lIns="0" tIns="0" rIns="0" bIns="0" rtlCol="0" anchor="t">
            <a:spAutoFit/>
          </a:bodyPr>
          <a:lstStyle/>
          <a:p>
            <a:pPr algn="ctr">
              <a:lnSpc>
                <a:spcPts val="7913"/>
              </a:lnSpc>
            </a:pPr>
            <a:r>
              <a:rPr lang="en-US" sz="5652" spc="5">
                <a:solidFill>
                  <a:srgbClr val="A63D8D"/>
                </a:solidFill>
                <a:latin typeface="Inter Bold"/>
              </a:rPr>
              <a:t>Product Roadmap</a:t>
            </a:r>
          </a:p>
        </p:txBody>
      </p:sp>
      <p:sp>
        <p:nvSpPr>
          <p:cNvPr id="16" name="TextBox 16"/>
          <p:cNvSpPr txBox="1"/>
          <p:nvPr/>
        </p:nvSpPr>
        <p:spPr>
          <a:xfrm>
            <a:off x="215411" y="2486802"/>
            <a:ext cx="4134637" cy="5964554"/>
          </a:xfrm>
          <a:prstGeom prst="rect">
            <a:avLst/>
          </a:prstGeom>
        </p:spPr>
        <p:txBody>
          <a:bodyPr lIns="0" tIns="0" rIns="0" bIns="0" rtlCol="0" anchor="t">
            <a:spAutoFit/>
          </a:bodyPr>
          <a:lstStyle/>
          <a:p>
            <a:pPr algn="l">
              <a:lnSpc>
                <a:spcPts val="2520"/>
              </a:lnSpc>
            </a:pPr>
            <a:r>
              <a:rPr lang="en-US" sz="1800">
                <a:solidFill>
                  <a:srgbClr val="0A131E"/>
                </a:solidFill>
                <a:latin typeface="Inter Bold"/>
              </a:rPr>
              <a:t>Core Event Management with AI/ML Integration</a:t>
            </a:r>
          </a:p>
          <a:p>
            <a:pPr algn="ctr">
              <a:lnSpc>
                <a:spcPts val="2520"/>
              </a:lnSpc>
            </a:pPr>
            <a:endParaRPr lang="en-US" sz="1800">
              <a:solidFill>
                <a:srgbClr val="0A131E"/>
              </a:solidFill>
              <a:latin typeface="Inter Bold"/>
            </a:endParaRPr>
          </a:p>
          <a:p>
            <a:pPr algn="ctr">
              <a:lnSpc>
                <a:spcPts val="2520"/>
              </a:lnSpc>
            </a:pPr>
            <a:r>
              <a:rPr lang="en-US" sz="1800" u="sng">
                <a:solidFill>
                  <a:srgbClr val="0A131E"/>
                </a:solidFill>
                <a:latin typeface="Inter Bold"/>
              </a:rPr>
              <a:t>ORGANIZERS</a:t>
            </a:r>
          </a:p>
          <a:p>
            <a:pPr marL="388620" lvl="1" indent="-194310" algn="l">
              <a:lnSpc>
                <a:spcPts val="2520"/>
              </a:lnSpc>
              <a:buFont typeface="Arial"/>
              <a:buChar char="•"/>
            </a:pPr>
            <a:r>
              <a:rPr lang="en-US" sz="1800">
                <a:solidFill>
                  <a:srgbClr val="0A131E"/>
                </a:solidFill>
                <a:latin typeface="Inter"/>
              </a:rPr>
              <a:t>Feature Implementation:</a:t>
            </a:r>
          </a:p>
          <a:p>
            <a:pPr marL="777240" lvl="2" indent="-259080" algn="l">
              <a:lnSpc>
                <a:spcPts val="2520"/>
              </a:lnSpc>
              <a:buFont typeface="Arial"/>
              <a:buChar char="⚬"/>
            </a:pPr>
            <a:r>
              <a:rPr lang="en-US" sz="1800">
                <a:solidFill>
                  <a:srgbClr val="0A131E"/>
                </a:solidFill>
                <a:latin typeface="Inter"/>
              </a:rPr>
              <a:t>Event Planning &amp; Scheduling</a:t>
            </a:r>
          </a:p>
          <a:p>
            <a:pPr marL="777240" lvl="2" indent="-259080" algn="l">
              <a:lnSpc>
                <a:spcPts val="2520"/>
              </a:lnSpc>
              <a:buFont typeface="Arial"/>
              <a:buChar char="⚬"/>
            </a:pPr>
            <a:r>
              <a:rPr lang="en-US" sz="1800">
                <a:solidFill>
                  <a:srgbClr val="0A131E"/>
                </a:solidFill>
                <a:latin typeface="Inter"/>
              </a:rPr>
              <a:t>Create Event (virtual, hybrid, in-person)</a:t>
            </a:r>
          </a:p>
          <a:p>
            <a:pPr marL="388620" lvl="1" indent="-194310" algn="l">
              <a:lnSpc>
                <a:spcPts val="2520"/>
              </a:lnSpc>
              <a:buFont typeface="Arial"/>
              <a:buChar char="•"/>
            </a:pPr>
            <a:r>
              <a:rPr lang="en-US" sz="1800">
                <a:solidFill>
                  <a:srgbClr val="0A131E"/>
                </a:solidFill>
                <a:latin typeface="Inter"/>
              </a:rPr>
              <a:t>Event Optimization through AI: Offers intelligent suggestions for event planning</a:t>
            </a:r>
          </a:p>
          <a:p>
            <a:pPr algn="l">
              <a:lnSpc>
                <a:spcPts val="2520"/>
              </a:lnSpc>
            </a:pPr>
            <a:endParaRPr lang="en-US" sz="1800">
              <a:solidFill>
                <a:srgbClr val="0A131E"/>
              </a:solidFill>
              <a:latin typeface="Inter"/>
            </a:endParaRPr>
          </a:p>
          <a:p>
            <a:pPr algn="l">
              <a:lnSpc>
                <a:spcPts val="2520"/>
              </a:lnSpc>
            </a:pPr>
            <a:endParaRPr lang="en-US" sz="1800">
              <a:solidFill>
                <a:srgbClr val="0A131E"/>
              </a:solidFill>
              <a:latin typeface="Inter"/>
            </a:endParaRPr>
          </a:p>
          <a:p>
            <a:pPr algn="ctr">
              <a:lnSpc>
                <a:spcPts val="2520"/>
              </a:lnSpc>
            </a:pPr>
            <a:r>
              <a:rPr lang="en-US" sz="1800" u="sng">
                <a:solidFill>
                  <a:srgbClr val="0A131E"/>
                </a:solidFill>
                <a:latin typeface="Inter Bold"/>
              </a:rPr>
              <a:t>ATTENDEES</a:t>
            </a:r>
          </a:p>
          <a:p>
            <a:pPr marL="388620" lvl="1" indent="-194310" algn="l">
              <a:lnSpc>
                <a:spcPts val="2520"/>
              </a:lnSpc>
              <a:buFont typeface="Arial"/>
              <a:buChar char="•"/>
            </a:pPr>
            <a:r>
              <a:rPr lang="en-US" sz="1800">
                <a:solidFill>
                  <a:srgbClr val="0A131E"/>
                </a:solidFill>
                <a:latin typeface="Inter"/>
              </a:rPr>
              <a:t>Basic AI Recommendation:</a:t>
            </a:r>
          </a:p>
          <a:p>
            <a:pPr marL="777240" lvl="2" indent="-259080" algn="l">
              <a:lnSpc>
                <a:spcPts val="2520"/>
              </a:lnSpc>
              <a:buFont typeface="Arial"/>
              <a:buChar char="⚬"/>
            </a:pPr>
            <a:r>
              <a:rPr lang="en-US" sz="1800">
                <a:solidFill>
                  <a:srgbClr val="0A131E"/>
                </a:solidFill>
                <a:latin typeface="Inter"/>
              </a:rPr>
              <a:t>Personalized event recommendations                   </a:t>
            </a:r>
          </a:p>
          <a:p>
            <a:pPr algn="l">
              <a:lnSpc>
                <a:spcPts val="2520"/>
              </a:lnSpc>
            </a:pPr>
            <a:endParaRPr lang="en-US" sz="1800">
              <a:solidFill>
                <a:srgbClr val="0A131E"/>
              </a:solidFill>
              <a:latin typeface="Inter"/>
            </a:endParaRPr>
          </a:p>
          <a:p>
            <a:pPr algn="l">
              <a:lnSpc>
                <a:spcPts val="2520"/>
              </a:lnSpc>
            </a:pPr>
            <a:endParaRPr lang="en-US" sz="1800">
              <a:solidFill>
                <a:srgbClr val="0A131E"/>
              </a:solidFill>
              <a:latin typeface="Inter"/>
            </a:endParaRPr>
          </a:p>
        </p:txBody>
      </p:sp>
      <p:sp>
        <p:nvSpPr>
          <p:cNvPr id="17" name="TextBox 17"/>
          <p:cNvSpPr txBox="1"/>
          <p:nvPr/>
        </p:nvSpPr>
        <p:spPr>
          <a:xfrm>
            <a:off x="748526" y="1363067"/>
            <a:ext cx="3068408" cy="495241"/>
          </a:xfrm>
          <a:prstGeom prst="rect">
            <a:avLst/>
          </a:prstGeom>
        </p:spPr>
        <p:txBody>
          <a:bodyPr lIns="0" tIns="0" rIns="0" bIns="0" rtlCol="0" anchor="t">
            <a:spAutoFit/>
          </a:bodyPr>
          <a:lstStyle/>
          <a:p>
            <a:pPr algn="ctr">
              <a:lnSpc>
                <a:spcPts val="4199"/>
              </a:lnSpc>
            </a:pPr>
            <a:r>
              <a:rPr lang="en-US" sz="2999">
                <a:solidFill>
                  <a:srgbClr val="F34C88"/>
                </a:solidFill>
                <a:latin typeface="Inter Bold"/>
              </a:rPr>
              <a:t>Q1</a:t>
            </a:r>
          </a:p>
        </p:txBody>
      </p:sp>
      <p:sp>
        <p:nvSpPr>
          <p:cNvPr id="18" name="TextBox 18"/>
          <p:cNvSpPr txBox="1"/>
          <p:nvPr/>
        </p:nvSpPr>
        <p:spPr>
          <a:xfrm>
            <a:off x="5625511" y="1363067"/>
            <a:ext cx="3068408" cy="495241"/>
          </a:xfrm>
          <a:prstGeom prst="rect">
            <a:avLst/>
          </a:prstGeom>
        </p:spPr>
        <p:txBody>
          <a:bodyPr lIns="0" tIns="0" rIns="0" bIns="0" rtlCol="0" anchor="t">
            <a:spAutoFit/>
          </a:bodyPr>
          <a:lstStyle/>
          <a:p>
            <a:pPr algn="ctr">
              <a:lnSpc>
                <a:spcPts val="4199"/>
              </a:lnSpc>
            </a:pPr>
            <a:r>
              <a:rPr lang="en-US" sz="2999">
                <a:solidFill>
                  <a:srgbClr val="A63D8D"/>
                </a:solidFill>
                <a:latin typeface="Inter Bold"/>
              </a:rPr>
              <a:t>Q2</a:t>
            </a:r>
          </a:p>
        </p:txBody>
      </p:sp>
      <p:sp>
        <p:nvSpPr>
          <p:cNvPr id="19" name="TextBox 19"/>
          <p:cNvSpPr txBox="1"/>
          <p:nvPr/>
        </p:nvSpPr>
        <p:spPr>
          <a:xfrm>
            <a:off x="10011600" y="1363067"/>
            <a:ext cx="3068408" cy="495241"/>
          </a:xfrm>
          <a:prstGeom prst="rect">
            <a:avLst/>
          </a:prstGeom>
        </p:spPr>
        <p:txBody>
          <a:bodyPr lIns="0" tIns="0" rIns="0" bIns="0" rtlCol="0" anchor="t">
            <a:spAutoFit/>
          </a:bodyPr>
          <a:lstStyle/>
          <a:p>
            <a:pPr algn="ctr">
              <a:lnSpc>
                <a:spcPts val="4199"/>
              </a:lnSpc>
            </a:pPr>
            <a:r>
              <a:rPr lang="en-US" sz="2999">
                <a:solidFill>
                  <a:srgbClr val="A63D8D"/>
                </a:solidFill>
                <a:latin typeface="Inter Bold"/>
              </a:rPr>
              <a:t>Q3</a:t>
            </a:r>
          </a:p>
        </p:txBody>
      </p:sp>
      <p:sp>
        <p:nvSpPr>
          <p:cNvPr id="20" name="TextBox 20"/>
          <p:cNvSpPr txBox="1"/>
          <p:nvPr/>
        </p:nvSpPr>
        <p:spPr>
          <a:xfrm>
            <a:off x="14256136" y="2447222"/>
            <a:ext cx="3455815" cy="1989455"/>
          </a:xfrm>
          <a:prstGeom prst="rect">
            <a:avLst/>
          </a:prstGeom>
        </p:spPr>
        <p:txBody>
          <a:bodyPr lIns="0" tIns="0" rIns="0" bIns="0" rtlCol="0" anchor="t">
            <a:spAutoFit/>
          </a:bodyPr>
          <a:lstStyle/>
          <a:p>
            <a:pPr algn="l">
              <a:lnSpc>
                <a:spcPts val="3219"/>
              </a:lnSpc>
            </a:pPr>
            <a:endParaRPr/>
          </a:p>
          <a:p>
            <a:pPr marL="496567" lvl="1" indent="-248284" algn="l">
              <a:lnSpc>
                <a:spcPts val="3219"/>
              </a:lnSpc>
              <a:buFont typeface="Arial"/>
              <a:buChar char="•"/>
            </a:pPr>
            <a:r>
              <a:rPr lang="en-US" sz="2299">
                <a:solidFill>
                  <a:srgbClr val="0A131E"/>
                </a:solidFill>
                <a:latin typeface="Inter Bold"/>
              </a:rPr>
              <a:t>Product Launch </a:t>
            </a:r>
            <a:r>
              <a:rPr lang="en-US" sz="2299">
                <a:solidFill>
                  <a:srgbClr val="0A131E"/>
                </a:solidFill>
                <a:latin typeface="Inter"/>
              </a:rPr>
              <a:t> </a:t>
            </a:r>
          </a:p>
          <a:p>
            <a:pPr algn="l">
              <a:lnSpc>
                <a:spcPts val="3219"/>
              </a:lnSpc>
            </a:pPr>
            <a:r>
              <a:rPr lang="en-US" sz="2299">
                <a:solidFill>
                  <a:srgbClr val="0A131E"/>
                </a:solidFill>
                <a:latin typeface="Inter"/>
              </a:rPr>
              <a:t>      Oct 2025</a:t>
            </a:r>
          </a:p>
          <a:p>
            <a:pPr algn="l">
              <a:lnSpc>
                <a:spcPts val="3219"/>
              </a:lnSpc>
            </a:pPr>
            <a:endParaRPr lang="en-US" sz="2299">
              <a:solidFill>
                <a:srgbClr val="0A131E"/>
              </a:solidFill>
              <a:latin typeface="Inter"/>
            </a:endParaRPr>
          </a:p>
          <a:p>
            <a:pPr algn="l">
              <a:lnSpc>
                <a:spcPts val="3219"/>
              </a:lnSpc>
            </a:pPr>
            <a:endParaRPr lang="en-US" sz="2299">
              <a:solidFill>
                <a:srgbClr val="0A131E"/>
              </a:solidFill>
              <a:latin typeface="Inter"/>
            </a:endParaRPr>
          </a:p>
        </p:txBody>
      </p:sp>
      <p:sp>
        <p:nvSpPr>
          <p:cNvPr id="21" name="TextBox 21"/>
          <p:cNvSpPr txBox="1"/>
          <p:nvPr/>
        </p:nvSpPr>
        <p:spPr>
          <a:xfrm>
            <a:off x="14449840" y="1363067"/>
            <a:ext cx="3068408" cy="495241"/>
          </a:xfrm>
          <a:prstGeom prst="rect">
            <a:avLst/>
          </a:prstGeom>
        </p:spPr>
        <p:txBody>
          <a:bodyPr lIns="0" tIns="0" rIns="0" bIns="0" rtlCol="0" anchor="t">
            <a:spAutoFit/>
          </a:bodyPr>
          <a:lstStyle/>
          <a:p>
            <a:pPr algn="ctr">
              <a:lnSpc>
                <a:spcPts val="4199"/>
              </a:lnSpc>
            </a:pPr>
            <a:r>
              <a:rPr lang="en-US" sz="2999">
                <a:solidFill>
                  <a:srgbClr val="704E85"/>
                </a:solidFill>
                <a:latin typeface="Inter Bold"/>
              </a:rPr>
              <a:t>Q4</a:t>
            </a:r>
          </a:p>
        </p:txBody>
      </p:sp>
      <p:sp>
        <p:nvSpPr>
          <p:cNvPr id="22" name="TextBox 22"/>
          <p:cNvSpPr txBox="1"/>
          <p:nvPr/>
        </p:nvSpPr>
        <p:spPr>
          <a:xfrm>
            <a:off x="4623415" y="2456747"/>
            <a:ext cx="4433772" cy="7221855"/>
          </a:xfrm>
          <a:prstGeom prst="rect">
            <a:avLst/>
          </a:prstGeom>
        </p:spPr>
        <p:txBody>
          <a:bodyPr lIns="0" tIns="0" rIns="0" bIns="0" rtlCol="0" anchor="t">
            <a:spAutoFit/>
          </a:bodyPr>
          <a:lstStyle/>
          <a:p>
            <a:pPr algn="l">
              <a:lnSpc>
                <a:spcPts val="2520"/>
              </a:lnSpc>
            </a:pPr>
            <a:r>
              <a:rPr lang="en-US" sz="1800">
                <a:solidFill>
                  <a:srgbClr val="0A131E"/>
                </a:solidFill>
                <a:latin typeface="Inter Bold"/>
              </a:rPr>
              <a:t>Blockchain, Marketing and Networking</a:t>
            </a:r>
          </a:p>
          <a:p>
            <a:pPr algn="ctr">
              <a:lnSpc>
                <a:spcPts val="2520"/>
              </a:lnSpc>
            </a:pPr>
            <a:endParaRPr lang="en-US" sz="1800">
              <a:solidFill>
                <a:srgbClr val="0A131E"/>
              </a:solidFill>
              <a:latin typeface="Inter Bold"/>
            </a:endParaRPr>
          </a:p>
          <a:p>
            <a:pPr algn="ctr">
              <a:lnSpc>
                <a:spcPts val="2520"/>
              </a:lnSpc>
            </a:pPr>
            <a:r>
              <a:rPr lang="en-US" sz="1800" u="sng">
                <a:solidFill>
                  <a:srgbClr val="0A131E"/>
                </a:solidFill>
                <a:latin typeface="Inter Bold"/>
              </a:rPr>
              <a:t>BASE FEATURES</a:t>
            </a:r>
          </a:p>
          <a:p>
            <a:pPr marL="388620" lvl="1" indent="-194310" algn="l">
              <a:lnSpc>
                <a:spcPts val="2520"/>
              </a:lnSpc>
              <a:buFont typeface="Arial"/>
              <a:buChar char="•"/>
            </a:pPr>
            <a:r>
              <a:rPr lang="en-US" sz="1800">
                <a:solidFill>
                  <a:srgbClr val="0A131E"/>
                </a:solidFill>
                <a:latin typeface="Inter"/>
              </a:rPr>
              <a:t>Website Development</a:t>
            </a:r>
          </a:p>
          <a:p>
            <a:pPr marL="388620" lvl="1" indent="-194310" algn="l">
              <a:lnSpc>
                <a:spcPts val="2520"/>
              </a:lnSpc>
              <a:buFont typeface="Arial"/>
              <a:buChar char="•"/>
            </a:pPr>
            <a:r>
              <a:rPr lang="en-US" sz="1800">
                <a:solidFill>
                  <a:srgbClr val="0A131E"/>
                </a:solidFill>
                <a:latin typeface="Inter"/>
              </a:rPr>
              <a:t>Blockchain based Ticketing &amp; Transactions</a:t>
            </a:r>
          </a:p>
          <a:p>
            <a:pPr marL="388620" lvl="1" indent="-194310" algn="l">
              <a:lnSpc>
                <a:spcPts val="2520"/>
              </a:lnSpc>
              <a:buFont typeface="Arial"/>
              <a:buChar char="•"/>
            </a:pPr>
            <a:r>
              <a:rPr lang="en-US" sz="1800">
                <a:solidFill>
                  <a:srgbClr val="0A131E"/>
                </a:solidFill>
                <a:latin typeface="Inter"/>
              </a:rPr>
              <a:t>Infrastructure Support</a:t>
            </a:r>
          </a:p>
          <a:p>
            <a:pPr algn="ctr">
              <a:lnSpc>
                <a:spcPts val="2520"/>
              </a:lnSpc>
            </a:pPr>
            <a:endParaRPr lang="en-US" sz="1800">
              <a:solidFill>
                <a:srgbClr val="0A131E"/>
              </a:solidFill>
              <a:latin typeface="Inter"/>
            </a:endParaRPr>
          </a:p>
          <a:p>
            <a:pPr algn="ctr">
              <a:lnSpc>
                <a:spcPts val="2520"/>
              </a:lnSpc>
            </a:pPr>
            <a:endParaRPr lang="en-US" sz="1800">
              <a:solidFill>
                <a:srgbClr val="0A131E"/>
              </a:solidFill>
              <a:latin typeface="Inter"/>
            </a:endParaRPr>
          </a:p>
          <a:p>
            <a:pPr algn="ctr">
              <a:lnSpc>
                <a:spcPts val="2520"/>
              </a:lnSpc>
            </a:pPr>
            <a:r>
              <a:rPr lang="en-US" sz="1800" u="sng">
                <a:solidFill>
                  <a:srgbClr val="0A131E"/>
                </a:solidFill>
                <a:latin typeface="Inter Bold"/>
              </a:rPr>
              <a:t>ORGANIZERS</a:t>
            </a:r>
          </a:p>
          <a:p>
            <a:pPr marL="388620" lvl="1" indent="-194310" algn="l">
              <a:lnSpc>
                <a:spcPts val="2520"/>
              </a:lnSpc>
              <a:buFont typeface="Arial"/>
              <a:buChar char="•"/>
            </a:pPr>
            <a:r>
              <a:rPr lang="en-US" sz="1800">
                <a:solidFill>
                  <a:srgbClr val="0A131E"/>
                </a:solidFill>
                <a:latin typeface="Inter"/>
              </a:rPr>
              <a:t>Event marketing </a:t>
            </a:r>
          </a:p>
          <a:p>
            <a:pPr marL="388620" lvl="1" indent="-194310" algn="l">
              <a:lnSpc>
                <a:spcPts val="2520"/>
              </a:lnSpc>
              <a:buFont typeface="Arial"/>
              <a:buChar char="•"/>
            </a:pPr>
            <a:r>
              <a:rPr lang="en-US" sz="1800">
                <a:solidFill>
                  <a:srgbClr val="0A131E"/>
                </a:solidFill>
                <a:latin typeface="Inter"/>
              </a:rPr>
              <a:t>Budgeting and Expense Tracking</a:t>
            </a:r>
          </a:p>
          <a:p>
            <a:pPr marL="388620" lvl="1" indent="-194310" algn="l">
              <a:lnSpc>
                <a:spcPts val="2520"/>
              </a:lnSpc>
              <a:buFont typeface="Arial"/>
              <a:buChar char="•"/>
            </a:pPr>
            <a:r>
              <a:rPr lang="en-US" sz="1800">
                <a:solidFill>
                  <a:srgbClr val="0A131E"/>
                </a:solidFill>
                <a:latin typeface="Inter"/>
              </a:rPr>
              <a:t>Analytics and reporting tools </a:t>
            </a:r>
          </a:p>
          <a:p>
            <a:pPr algn="l">
              <a:lnSpc>
                <a:spcPts val="2520"/>
              </a:lnSpc>
            </a:pPr>
            <a:endParaRPr lang="en-US" sz="1800">
              <a:solidFill>
                <a:srgbClr val="0A131E"/>
              </a:solidFill>
              <a:latin typeface="Inter"/>
            </a:endParaRPr>
          </a:p>
          <a:p>
            <a:pPr algn="l">
              <a:lnSpc>
                <a:spcPts val="2520"/>
              </a:lnSpc>
            </a:pPr>
            <a:endParaRPr lang="en-US" sz="1800">
              <a:solidFill>
                <a:srgbClr val="0A131E"/>
              </a:solidFill>
              <a:latin typeface="Inter"/>
            </a:endParaRPr>
          </a:p>
          <a:p>
            <a:pPr algn="ctr">
              <a:lnSpc>
                <a:spcPts val="2520"/>
              </a:lnSpc>
            </a:pPr>
            <a:r>
              <a:rPr lang="en-US" sz="1800" u="sng">
                <a:solidFill>
                  <a:srgbClr val="0A131E"/>
                </a:solidFill>
                <a:latin typeface="Inter Bold"/>
              </a:rPr>
              <a:t>ATTENDEES</a:t>
            </a:r>
          </a:p>
          <a:p>
            <a:pPr marL="388620" lvl="1" indent="-194310" algn="l">
              <a:lnSpc>
                <a:spcPts val="2520"/>
              </a:lnSpc>
              <a:buFont typeface="Arial"/>
              <a:buChar char="•"/>
            </a:pPr>
            <a:r>
              <a:rPr lang="en-US" sz="1800">
                <a:solidFill>
                  <a:srgbClr val="0A131E"/>
                </a:solidFill>
                <a:latin typeface="Inter"/>
              </a:rPr>
              <a:t>Social &amp; Networking Recommendations using AI</a:t>
            </a:r>
          </a:p>
          <a:p>
            <a:pPr marL="388620" lvl="1" indent="-194310" algn="l">
              <a:lnSpc>
                <a:spcPts val="2520"/>
              </a:lnSpc>
              <a:buFont typeface="Arial"/>
              <a:buChar char="•"/>
            </a:pPr>
            <a:r>
              <a:rPr lang="en-US" sz="1800">
                <a:solidFill>
                  <a:srgbClr val="0A131E"/>
                </a:solidFill>
                <a:latin typeface="Inter"/>
              </a:rPr>
              <a:t>Virtual Networking Features – virtual lounges</a:t>
            </a:r>
          </a:p>
          <a:p>
            <a:pPr algn="l">
              <a:lnSpc>
                <a:spcPts val="2520"/>
              </a:lnSpc>
            </a:pPr>
            <a:endParaRPr lang="en-US" sz="1800">
              <a:solidFill>
                <a:srgbClr val="0A131E"/>
              </a:solidFill>
              <a:latin typeface="Inter"/>
            </a:endParaRPr>
          </a:p>
          <a:p>
            <a:pPr algn="ctr">
              <a:lnSpc>
                <a:spcPts val="2520"/>
              </a:lnSpc>
            </a:pPr>
            <a:endParaRPr lang="en-US" sz="1800">
              <a:solidFill>
                <a:srgbClr val="0A131E"/>
              </a:solidFill>
              <a:latin typeface="Inter"/>
            </a:endParaRPr>
          </a:p>
          <a:p>
            <a:pPr algn="l">
              <a:lnSpc>
                <a:spcPts val="2520"/>
              </a:lnSpc>
            </a:pPr>
            <a:endParaRPr lang="en-US" sz="1800">
              <a:solidFill>
                <a:srgbClr val="0A131E"/>
              </a:solidFill>
              <a:latin typeface="Inter"/>
            </a:endParaRPr>
          </a:p>
        </p:txBody>
      </p:sp>
      <p:sp>
        <p:nvSpPr>
          <p:cNvPr id="23" name="TextBox 23"/>
          <p:cNvSpPr txBox="1"/>
          <p:nvPr/>
        </p:nvSpPr>
        <p:spPr>
          <a:xfrm>
            <a:off x="9304836" y="2299585"/>
            <a:ext cx="4137907" cy="8164830"/>
          </a:xfrm>
          <a:prstGeom prst="rect">
            <a:avLst/>
          </a:prstGeom>
        </p:spPr>
        <p:txBody>
          <a:bodyPr lIns="0" tIns="0" rIns="0" bIns="0" rtlCol="0" anchor="t">
            <a:spAutoFit/>
          </a:bodyPr>
          <a:lstStyle/>
          <a:p>
            <a:pPr algn="l">
              <a:lnSpc>
                <a:spcPts val="2520"/>
              </a:lnSpc>
            </a:pPr>
            <a:r>
              <a:rPr lang="en-US" sz="1800">
                <a:solidFill>
                  <a:srgbClr val="0A131E"/>
                </a:solidFill>
                <a:latin typeface="Inter Bold"/>
              </a:rPr>
              <a:t>Attendee and Event Management and AR Experience</a:t>
            </a:r>
          </a:p>
          <a:p>
            <a:pPr algn="ctr">
              <a:lnSpc>
                <a:spcPts val="2520"/>
              </a:lnSpc>
            </a:pPr>
            <a:endParaRPr lang="en-US" sz="1800">
              <a:solidFill>
                <a:srgbClr val="0A131E"/>
              </a:solidFill>
              <a:latin typeface="Inter Bold"/>
            </a:endParaRPr>
          </a:p>
          <a:p>
            <a:pPr algn="ctr">
              <a:lnSpc>
                <a:spcPts val="2520"/>
              </a:lnSpc>
            </a:pPr>
            <a:r>
              <a:rPr lang="en-US" sz="1800" u="sng">
                <a:solidFill>
                  <a:srgbClr val="0A131E"/>
                </a:solidFill>
                <a:latin typeface="Inter Bold"/>
              </a:rPr>
              <a:t>BASE FEATURES</a:t>
            </a:r>
          </a:p>
          <a:p>
            <a:pPr marL="388620" lvl="1" indent="-194310" algn="l">
              <a:lnSpc>
                <a:spcPts val="2520"/>
              </a:lnSpc>
              <a:buFont typeface="Arial"/>
              <a:buChar char="•"/>
            </a:pPr>
            <a:r>
              <a:rPr lang="en-US" sz="1800">
                <a:solidFill>
                  <a:srgbClr val="0A131E"/>
                </a:solidFill>
                <a:latin typeface="Inter"/>
              </a:rPr>
              <a:t>Mobile App Development</a:t>
            </a:r>
          </a:p>
          <a:p>
            <a:pPr marL="388620" lvl="1" indent="-194310" algn="l">
              <a:lnSpc>
                <a:spcPts val="2520"/>
              </a:lnSpc>
              <a:buFont typeface="Arial"/>
              <a:buChar char="•"/>
            </a:pPr>
            <a:r>
              <a:rPr lang="en-US" sz="1800">
                <a:solidFill>
                  <a:srgbClr val="0A131E"/>
                </a:solidFill>
                <a:latin typeface="Inter"/>
              </a:rPr>
              <a:t>AR integration</a:t>
            </a:r>
          </a:p>
          <a:p>
            <a:pPr marL="388620" lvl="1" indent="-194310" algn="l">
              <a:lnSpc>
                <a:spcPts val="2520"/>
              </a:lnSpc>
              <a:buFont typeface="Arial"/>
              <a:buChar char="•"/>
            </a:pPr>
            <a:r>
              <a:rPr lang="en-US" sz="1800">
                <a:solidFill>
                  <a:srgbClr val="0A131E"/>
                </a:solidFill>
                <a:latin typeface="Inter"/>
              </a:rPr>
              <a:t>AI powered Chatbot</a:t>
            </a:r>
          </a:p>
          <a:p>
            <a:pPr algn="ctr">
              <a:lnSpc>
                <a:spcPts val="2520"/>
              </a:lnSpc>
            </a:pPr>
            <a:endParaRPr lang="en-US" sz="1800">
              <a:solidFill>
                <a:srgbClr val="0A131E"/>
              </a:solidFill>
              <a:latin typeface="Inter"/>
            </a:endParaRPr>
          </a:p>
          <a:p>
            <a:pPr algn="ctr">
              <a:lnSpc>
                <a:spcPts val="2520"/>
              </a:lnSpc>
            </a:pPr>
            <a:endParaRPr lang="en-US" sz="1800">
              <a:solidFill>
                <a:srgbClr val="0A131E"/>
              </a:solidFill>
              <a:latin typeface="Inter"/>
            </a:endParaRPr>
          </a:p>
          <a:p>
            <a:pPr algn="ctr">
              <a:lnSpc>
                <a:spcPts val="2520"/>
              </a:lnSpc>
            </a:pPr>
            <a:r>
              <a:rPr lang="en-US" sz="1800" u="sng">
                <a:solidFill>
                  <a:srgbClr val="0A131E"/>
                </a:solidFill>
                <a:latin typeface="Inter Bold"/>
              </a:rPr>
              <a:t>ORGANIZERS</a:t>
            </a:r>
          </a:p>
          <a:p>
            <a:pPr marL="388620" lvl="1" indent="-194310" algn="l">
              <a:lnSpc>
                <a:spcPts val="2520"/>
              </a:lnSpc>
              <a:buFont typeface="Arial"/>
              <a:buChar char="•"/>
            </a:pPr>
            <a:r>
              <a:rPr lang="en-US" sz="1800">
                <a:solidFill>
                  <a:srgbClr val="0A131E"/>
                </a:solidFill>
                <a:latin typeface="Inter"/>
              </a:rPr>
              <a:t>AI Task Automation: Automating repetitive tasks (with the help of AI)</a:t>
            </a:r>
          </a:p>
          <a:p>
            <a:pPr marL="388620" lvl="1" indent="-194310" algn="l">
              <a:lnSpc>
                <a:spcPts val="2520"/>
              </a:lnSpc>
              <a:buFont typeface="Arial"/>
              <a:buChar char="•"/>
            </a:pPr>
            <a:r>
              <a:rPr lang="en-US" sz="1800">
                <a:solidFill>
                  <a:srgbClr val="0A131E"/>
                </a:solidFill>
                <a:latin typeface="Inter"/>
              </a:rPr>
              <a:t>Online check-in feature</a:t>
            </a:r>
          </a:p>
          <a:p>
            <a:pPr marL="388620" lvl="1" indent="-194310" algn="l">
              <a:lnSpc>
                <a:spcPts val="2520"/>
              </a:lnSpc>
              <a:buFont typeface="Arial"/>
              <a:buChar char="•"/>
            </a:pPr>
            <a:r>
              <a:rPr lang="en-US" sz="1800">
                <a:solidFill>
                  <a:srgbClr val="0A131E"/>
                </a:solidFill>
                <a:latin typeface="Inter"/>
              </a:rPr>
              <a:t>Attendee management tool: Manage attendee data , track attendance &amp; participation</a:t>
            </a:r>
          </a:p>
          <a:p>
            <a:pPr algn="l">
              <a:lnSpc>
                <a:spcPts val="2520"/>
              </a:lnSpc>
            </a:pPr>
            <a:endParaRPr lang="en-US" sz="1800">
              <a:solidFill>
                <a:srgbClr val="0A131E"/>
              </a:solidFill>
              <a:latin typeface="Inter"/>
            </a:endParaRPr>
          </a:p>
          <a:p>
            <a:pPr algn="l">
              <a:lnSpc>
                <a:spcPts val="2520"/>
              </a:lnSpc>
            </a:pPr>
            <a:endParaRPr lang="en-US" sz="1800">
              <a:solidFill>
                <a:srgbClr val="0A131E"/>
              </a:solidFill>
              <a:latin typeface="Inter"/>
            </a:endParaRPr>
          </a:p>
          <a:p>
            <a:pPr algn="ctr">
              <a:lnSpc>
                <a:spcPts val="2520"/>
              </a:lnSpc>
            </a:pPr>
            <a:r>
              <a:rPr lang="en-US" sz="1800" u="sng">
                <a:solidFill>
                  <a:srgbClr val="0A131E"/>
                </a:solidFill>
                <a:latin typeface="Inter Bold"/>
              </a:rPr>
              <a:t>ATTENDEES</a:t>
            </a:r>
          </a:p>
          <a:p>
            <a:pPr marL="388620" lvl="1" indent="-194310" algn="l">
              <a:lnSpc>
                <a:spcPts val="2520"/>
              </a:lnSpc>
              <a:buFont typeface="Arial"/>
              <a:buChar char="•"/>
            </a:pPr>
            <a:r>
              <a:rPr lang="en-US" sz="1800">
                <a:solidFill>
                  <a:srgbClr val="0A131E"/>
                </a:solidFill>
                <a:latin typeface="Inter"/>
              </a:rPr>
              <a:t>Feedback Gathering Mechanism</a:t>
            </a:r>
          </a:p>
          <a:p>
            <a:pPr marL="388620" lvl="1" indent="-194310" algn="l">
              <a:lnSpc>
                <a:spcPts val="2520"/>
              </a:lnSpc>
              <a:buFont typeface="Arial"/>
              <a:buChar char="•"/>
            </a:pPr>
            <a:r>
              <a:rPr lang="en-US" sz="1800">
                <a:solidFill>
                  <a:srgbClr val="0A131E"/>
                </a:solidFill>
                <a:latin typeface="Inter"/>
              </a:rPr>
              <a:t>Blockchain Security</a:t>
            </a:r>
          </a:p>
          <a:p>
            <a:pPr marL="388620" lvl="1" indent="-194310" algn="l">
              <a:lnSpc>
                <a:spcPts val="2520"/>
              </a:lnSpc>
              <a:buFont typeface="Arial"/>
              <a:buChar char="•"/>
            </a:pPr>
            <a:r>
              <a:rPr lang="en-US" sz="1800">
                <a:solidFill>
                  <a:srgbClr val="0A131E"/>
                </a:solidFill>
                <a:latin typeface="Inter"/>
              </a:rPr>
              <a:t>Gamification tools</a:t>
            </a:r>
          </a:p>
          <a:p>
            <a:pPr algn="ctr">
              <a:lnSpc>
                <a:spcPts val="2520"/>
              </a:lnSpc>
            </a:pPr>
            <a:endParaRPr lang="en-US" sz="1800">
              <a:solidFill>
                <a:srgbClr val="0A131E"/>
              </a:solidFill>
              <a:latin typeface="Inter"/>
            </a:endParaRPr>
          </a:p>
          <a:p>
            <a:pPr algn="l">
              <a:lnSpc>
                <a:spcPts val="2520"/>
              </a:lnSpc>
            </a:pPr>
            <a:endParaRPr lang="en-US" sz="1800">
              <a:solidFill>
                <a:srgbClr val="0A131E"/>
              </a:solidFill>
              <a:latin typeface="Inter"/>
            </a:endParaRPr>
          </a:p>
          <a:p>
            <a:pPr algn="l">
              <a:lnSpc>
                <a:spcPts val="2520"/>
              </a:lnSpc>
            </a:pPr>
            <a:endParaRPr lang="en-US" sz="1800">
              <a:solidFill>
                <a:srgbClr val="0A131E"/>
              </a:solidFill>
              <a:latin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grpSp>
        <p:nvGrpSpPr>
          <p:cNvPr id="2" name="Group 2"/>
          <p:cNvGrpSpPr/>
          <p:nvPr/>
        </p:nvGrpSpPr>
        <p:grpSpPr>
          <a:xfrm>
            <a:off x="65843" y="2058161"/>
            <a:ext cx="4433772" cy="7783171"/>
            <a:chOff x="0" y="0"/>
            <a:chExt cx="1167742" cy="2049889"/>
          </a:xfrm>
        </p:grpSpPr>
        <p:sp>
          <p:nvSpPr>
            <p:cNvPr id="3" name="Freeform 3"/>
            <p:cNvSpPr/>
            <p:nvPr/>
          </p:nvSpPr>
          <p:spPr>
            <a:xfrm>
              <a:off x="0" y="0"/>
              <a:ext cx="1167742" cy="2049889"/>
            </a:xfrm>
            <a:custGeom>
              <a:avLst/>
              <a:gdLst/>
              <a:ahLst/>
              <a:cxnLst/>
              <a:rect l="l" t="t" r="r" b="b"/>
              <a:pathLst>
                <a:path w="1167742" h="2049889">
                  <a:moveTo>
                    <a:pt x="89052" y="0"/>
                  </a:moveTo>
                  <a:lnTo>
                    <a:pt x="1078690" y="0"/>
                  </a:lnTo>
                  <a:cubicBezTo>
                    <a:pt x="1127872" y="0"/>
                    <a:pt x="1167742" y="39870"/>
                    <a:pt x="1167742" y="89052"/>
                  </a:cubicBezTo>
                  <a:lnTo>
                    <a:pt x="1167742" y="1960836"/>
                  </a:lnTo>
                  <a:cubicBezTo>
                    <a:pt x="1167742" y="2010019"/>
                    <a:pt x="1127872" y="2049889"/>
                    <a:pt x="1078690" y="2049889"/>
                  </a:cubicBezTo>
                  <a:lnTo>
                    <a:pt x="89052" y="2049889"/>
                  </a:lnTo>
                  <a:cubicBezTo>
                    <a:pt x="39870" y="2049889"/>
                    <a:pt x="0" y="2010019"/>
                    <a:pt x="0" y="1960836"/>
                  </a:cubicBezTo>
                  <a:lnTo>
                    <a:pt x="0" y="89052"/>
                  </a:lnTo>
                  <a:cubicBezTo>
                    <a:pt x="0" y="39870"/>
                    <a:pt x="39870" y="0"/>
                    <a:pt x="89052" y="0"/>
                  </a:cubicBezTo>
                  <a:close/>
                </a:path>
              </a:pathLst>
            </a:custGeom>
            <a:solidFill>
              <a:srgbClr val="D7E0EB"/>
            </a:solidFill>
            <a:ln w="19050" cap="rnd">
              <a:solidFill>
                <a:srgbClr val="A63D8D"/>
              </a:solidFill>
              <a:prstDash val="solid"/>
              <a:round/>
            </a:ln>
          </p:spPr>
          <p:txBody>
            <a:bodyPr/>
            <a:lstStyle/>
            <a:p>
              <a:endParaRPr lang="en-US"/>
            </a:p>
          </p:txBody>
        </p:sp>
        <p:sp>
          <p:nvSpPr>
            <p:cNvPr id="4" name="TextBox 4"/>
            <p:cNvSpPr txBox="1"/>
            <p:nvPr/>
          </p:nvSpPr>
          <p:spPr>
            <a:xfrm>
              <a:off x="0" y="-76200"/>
              <a:ext cx="1167742" cy="2126089"/>
            </a:xfrm>
            <a:prstGeom prst="rect">
              <a:avLst/>
            </a:prstGeom>
          </p:spPr>
          <p:txBody>
            <a:bodyPr lIns="50800" tIns="50800" rIns="50800" bIns="50800" rtlCol="0" anchor="ctr"/>
            <a:lstStyle/>
            <a:p>
              <a:pPr marL="0" lvl="0" indent="0" algn="ctr">
                <a:lnSpc>
                  <a:spcPts val="2873"/>
                </a:lnSpc>
                <a:spcBef>
                  <a:spcPct val="0"/>
                </a:spcBef>
              </a:pPr>
              <a:endParaRPr/>
            </a:p>
          </p:txBody>
        </p:sp>
      </p:grpSp>
      <p:grpSp>
        <p:nvGrpSpPr>
          <p:cNvPr id="5" name="Group 5"/>
          <p:cNvGrpSpPr/>
          <p:nvPr/>
        </p:nvGrpSpPr>
        <p:grpSpPr>
          <a:xfrm>
            <a:off x="13738583" y="2060644"/>
            <a:ext cx="4433772" cy="7783171"/>
            <a:chOff x="0" y="0"/>
            <a:chExt cx="1167742" cy="2049889"/>
          </a:xfrm>
        </p:grpSpPr>
        <p:sp>
          <p:nvSpPr>
            <p:cNvPr id="6" name="Freeform 6"/>
            <p:cNvSpPr/>
            <p:nvPr/>
          </p:nvSpPr>
          <p:spPr>
            <a:xfrm>
              <a:off x="0" y="0"/>
              <a:ext cx="1167742" cy="2049889"/>
            </a:xfrm>
            <a:custGeom>
              <a:avLst/>
              <a:gdLst/>
              <a:ahLst/>
              <a:cxnLst/>
              <a:rect l="l" t="t" r="r" b="b"/>
              <a:pathLst>
                <a:path w="1167742" h="2049889">
                  <a:moveTo>
                    <a:pt x="89052" y="0"/>
                  </a:moveTo>
                  <a:lnTo>
                    <a:pt x="1078690" y="0"/>
                  </a:lnTo>
                  <a:cubicBezTo>
                    <a:pt x="1127872" y="0"/>
                    <a:pt x="1167742" y="39870"/>
                    <a:pt x="1167742" y="89052"/>
                  </a:cubicBezTo>
                  <a:lnTo>
                    <a:pt x="1167742" y="1960836"/>
                  </a:lnTo>
                  <a:cubicBezTo>
                    <a:pt x="1167742" y="2010019"/>
                    <a:pt x="1127872" y="2049889"/>
                    <a:pt x="1078690" y="2049889"/>
                  </a:cubicBezTo>
                  <a:lnTo>
                    <a:pt x="89052" y="2049889"/>
                  </a:lnTo>
                  <a:cubicBezTo>
                    <a:pt x="39870" y="2049889"/>
                    <a:pt x="0" y="2010019"/>
                    <a:pt x="0" y="1960836"/>
                  </a:cubicBezTo>
                  <a:lnTo>
                    <a:pt x="0" y="89052"/>
                  </a:lnTo>
                  <a:cubicBezTo>
                    <a:pt x="0" y="39870"/>
                    <a:pt x="39870" y="0"/>
                    <a:pt x="89052" y="0"/>
                  </a:cubicBezTo>
                  <a:close/>
                </a:path>
              </a:pathLst>
            </a:custGeom>
            <a:solidFill>
              <a:srgbClr val="D7E0EB"/>
            </a:solidFill>
            <a:ln w="19050" cap="rnd">
              <a:solidFill>
                <a:srgbClr val="A63D8D"/>
              </a:solidFill>
              <a:prstDash val="solid"/>
              <a:round/>
            </a:ln>
          </p:spPr>
          <p:txBody>
            <a:bodyPr/>
            <a:lstStyle/>
            <a:p>
              <a:endParaRPr lang="en-US"/>
            </a:p>
          </p:txBody>
        </p:sp>
        <p:sp>
          <p:nvSpPr>
            <p:cNvPr id="7" name="TextBox 7"/>
            <p:cNvSpPr txBox="1"/>
            <p:nvPr/>
          </p:nvSpPr>
          <p:spPr>
            <a:xfrm>
              <a:off x="0" y="-76200"/>
              <a:ext cx="1167742" cy="2126089"/>
            </a:xfrm>
            <a:prstGeom prst="rect">
              <a:avLst/>
            </a:prstGeom>
          </p:spPr>
          <p:txBody>
            <a:bodyPr lIns="50800" tIns="50800" rIns="50800" bIns="50800" rtlCol="0" anchor="ctr"/>
            <a:lstStyle/>
            <a:p>
              <a:pPr marL="0" lvl="0" indent="0" algn="ctr">
                <a:lnSpc>
                  <a:spcPts val="2873"/>
                </a:lnSpc>
                <a:spcBef>
                  <a:spcPct val="0"/>
                </a:spcBef>
              </a:pPr>
              <a:endParaRPr/>
            </a:p>
          </p:txBody>
        </p:sp>
      </p:grpSp>
      <p:grpSp>
        <p:nvGrpSpPr>
          <p:cNvPr id="8" name="Group 8"/>
          <p:cNvGrpSpPr/>
          <p:nvPr/>
        </p:nvGrpSpPr>
        <p:grpSpPr>
          <a:xfrm>
            <a:off x="4593306" y="2060644"/>
            <a:ext cx="4433772" cy="7783171"/>
            <a:chOff x="0" y="0"/>
            <a:chExt cx="1167742" cy="2049889"/>
          </a:xfrm>
        </p:grpSpPr>
        <p:sp>
          <p:nvSpPr>
            <p:cNvPr id="9" name="Freeform 9"/>
            <p:cNvSpPr/>
            <p:nvPr/>
          </p:nvSpPr>
          <p:spPr>
            <a:xfrm>
              <a:off x="0" y="0"/>
              <a:ext cx="1167742" cy="2049889"/>
            </a:xfrm>
            <a:custGeom>
              <a:avLst/>
              <a:gdLst/>
              <a:ahLst/>
              <a:cxnLst/>
              <a:rect l="l" t="t" r="r" b="b"/>
              <a:pathLst>
                <a:path w="1167742" h="2049889">
                  <a:moveTo>
                    <a:pt x="89052" y="0"/>
                  </a:moveTo>
                  <a:lnTo>
                    <a:pt x="1078690" y="0"/>
                  </a:lnTo>
                  <a:cubicBezTo>
                    <a:pt x="1127872" y="0"/>
                    <a:pt x="1167742" y="39870"/>
                    <a:pt x="1167742" y="89052"/>
                  </a:cubicBezTo>
                  <a:lnTo>
                    <a:pt x="1167742" y="1960836"/>
                  </a:lnTo>
                  <a:cubicBezTo>
                    <a:pt x="1167742" y="2010019"/>
                    <a:pt x="1127872" y="2049889"/>
                    <a:pt x="1078690" y="2049889"/>
                  </a:cubicBezTo>
                  <a:lnTo>
                    <a:pt x="89052" y="2049889"/>
                  </a:lnTo>
                  <a:cubicBezTo>
                    <a:pt x="39870" y="2049889"/>
                    <a:pt x="0" y="2010019"/>
                    <a:pt x="0" y="1960836"/>
                  </a:cubicBezTo>
                  <a:lnTo>
                    <a:pt x="0" y="89052"/>
                  </a:lnTo>
                  <a:cubicBezTo>
                    <a:pt x="0" y="39870"/>
                    <a:pt x="39870" y="0"/>
                    <a:pt x="89052" y="0"/>
                  </a:cubicBezTo>
                  <a:close/>
                </a:path>
              </a:pathLst>
            </a:custGeom>
            <a:solidFill>
              <a:srgbClr val="D7E0EB"/>
            </a:solidFill>
            <a:ln w="19050" cap="rnd">
              <a:solidFill>
                <a:srgbClr val="A63D8D"/>
              </a:solidFill>
              <a:prstDash val="solid"/>
              <a:round/>
            </a:ln>
          </p:spPr>
          <p:txBody>
            <a:bodyPr/>
            <a:lstStyle/>
            <a:p>
              <a:endParaRPr lang="en-US"/>
            </a:p>
          </p:txBody>
        </p:sp>
        <p:sp>
          <p:nvSpPr>
            <p:cNvPr id="10" name="TextBox 10"/>
            <p:cNvSpPr txBox="1"/>
            <p:nvPr/>
          </p:nvSpPr>
          <p:spPr>
            <a:xfrm>
              <a:off x="0" y="-76200"/>
              <a:ext cx="1167742" cy="2126089"/>
            </a:xfrm>
            <a:prstGeom prst="rect">
              <a:avLst/>
            </a:prstGeom>
          </p:spPr>
          <p:txBody>
            <a:bodyPr lIns="50800" tIns="50800" rIns="50800" bIns="50800" rtlCol="0" anchor="ctr"/>
            <a:lstStyle/>
            <a:p>
              <a:pPr marL="0" lvl="0" indent="0" algn="ctr">
                <a:lnSpc>
                  <a:spcPts val="2873"/>
                </a:lnSpc>
                <a:spcBef>
                  <a:spcPct val="0"/>
                </a:spcBef>
              </a:pPr>
              <a:endParaRPr/>
            </a:p>
          </p:txBody>
        </p:sp>
      </p:grpSp>
      <p:grpSp>
        <p:nvGrpSpPr>
          <p:cNvPr id="11" name="Group 11"/>
          <p:cNvGrpSpPr/>
          <p:nvPr/>
        </p:nvGrpSpPr>
        <p:grpSpPr>
          <a:xfrm>
            <a:off x="9180986" y="2060644"/>
            <a:ext cx="4433772" cy="7783171"/>
            <a:chOff x="0" y="0"/>
            <a:chExt cx="1167742" cy="2049889"/>
          </a:xfrm>
        </p:grpSpPr>
        <p:sp>
          <p:nvSpPr>
            <p:cNvPr id="12" name="Freeform 12"/>
            <p:cNvSpPr/>
            <p:nvPr/>
          </p:nvSpPr>
          <p:spPr>
            <a:xfrm>
              <a:off x="0" y="0"/>
              <a:ext cx="1167742" cy="2049889"/>
            </a:xfrm>
            <a:custGeom>
              <a:avLst/>
              <a:gdLst/>
              <a:ahLst/>
              <a:cxnLst/>
              <a:rect l="l" t="t" r="r" b="b"/>
              <a:pathLst>
                <a:path w="1167742" h="2049889">
                  <a:moveTo>
                    <a:pt x="89052" y="0"/>
                  </a:moveTo>
                  <a:lnTo>
                    <a:pt x="1078690" y="0"/>
                  </a:lnTo>
                  <a:cubicBezTo>
                    <a:pt x="1127872" y="0"/>
                    <a:pt x="1167742" y="39870"/>
                    <a:pt x="1167742" y="89052"/>
                  </a:cubicBezTo>
                  <a:lnTo>
                    <a:pt x="1167742" y="1960836"/>
                  </a:lnTo>
                  <a:cubicBezTo>
                    <a:pt x="1167742" y="2010019"/>
                    <a:pt x="1127872" y="2049889"/>
                    <a:pt x="1078690" y="2049889"/>
                  </a:cubicBezTo>
                  <a:lnTo>
                    <a:pt x="89052" y="2049889"/>
                  </a:lnTo>
                  <a:cubicBezTo>
                    <a:pt x="39870" y="2049889"/>
                    <a:pt x="0" y="2010019"/>
                    <a:pt x="0" y="1960836"/>
                  </a:cubicBezTo>
                  <a:lnTo>
                    <a:pt x="0" y="89052"/>
                  </a:lnTo>
                  <a:cubicBezTo>
                    <a:pt x="0" y="39870"/>
                    <a:pt x="39870" y="0"/>
                    <a:pt x="89052" y="0"/>
                  </a:cubicBezTo>
                  <a:close/>
                </a:path>
              </a:pathLst>
            </a:custGeom>
            <a:solidFill>
              <a:srgbClr val="D7E0EB"/>
            </a:solidFill>
            <a:ln w="19050" cap="rnd">
              <a:solidFill>
                <a:srgbClr val="A63D8D"/>
              </a:solidFill>
              <a:prstDash val="solid"/>
              <a:round/>
            </a:ln>
          </p:spPr>
          <p:txBody>
            <a:bodyPr/>
            <a:lstStyle/>
            <a:p>
              <a:endParaRPr lang="en-US"/>
            </a:p>
          </p:txBody>
        </p:sp>
        <p:sp>
          <p:nvSpPr>
            <p:cNvPr id="13" name="TextBox 13"/>
            <p:cNvSpPr txBox="1"/>
            <p:nvPr/>
          </p:nvSpPr>
          <p:spPr>
            <a:xfrm>
              <a:off x="0" y="-76200"/>
              <a:ext cx="1167742" cy="2126089"/>
            </a:xfrm>
            <a:prstGeom prst="rect">
              <a:avLst/>
            </a:prstGeom>
          </p:spPr>
          <p:txBody>
            <a:bodyPr lIns="50800" tIns="50800" rIns="50800" bIns="50800" rtlCol="0" anchor="ctr"/>
            <a:lstStyle/>
            <a:p>
              <a:pPr marL="0" lvl="0" indent="0" algn="ctr">
                <a:lnSpc>
                  <a:spcPts val="2873"/>
                </a:lnSpc>
                <a:spcBef>
                  <a:spcPct val="0"/>
                </a:spcBef>
              </a:pPr>
              <a:endParaRPr/>
            </a:p>
          </p:txBody>
        </p:sp>
      </p:grpSp>
      <p:sp>
        <p:nvSpPr>
          <p:cNvPr id="14" name="TextBox 14"/>
          <p:cNvSpPr txBox="1"/>
          <p:nvPr/>
        </p:nvSpPr>
        <p:spPr>
          <a:xfrm>
            <a:off x="5298788" y="92265"/>
            <a:ext cx="9025575" cy="966001"/>
          </a:xfrm>
          <a:prstGeom prst="rect">
            <a:avLst/>
          </a:prstGeom>
        </p:spPr>
        <p:txBody>
          <a:bodyPr lIns="0" tIns="0" rIns="0" bIns="0" rtlCol="0" anchor="t">
            <a:spAutoFit/>
          </a:bodyPr>
          <a:lstStyle/>
          <a:p>
            <a:pPr algn="ctr">
              <a:lnSpc>
                <a:spcPts val="7913"/>
              </a:lnSpc>
            </a:pPr>
            <a:r>
              <a:rPr lang="en-US" sz="5652" spc="5">
                <a:solidFill>
                  <a:srgbClr val="A63D8D"/>
                </a:solidFill>
                <a:latin typeface="Inter Bold"/>
              </a:rPr>
              <a:t>Product Roadmap</a:t>
            </a:r>
          </a:p>
        </p:txBody>
      </p:sp>
      <p:sp>
        <p:nvSpPr>
          <p:cNvPr id="15" name="TextBox 15"/>
          <p:cNvSpPr txBox="1"/>
          <p:nvPr/>
        </p:nvSpPr>
        <p:spPr>
          <a:xfrm>
            <a:off x="748526" y="1363067"/>
            <a:ext cx="3068408" cy="495300"/>
          </a:xfrm>
          <a:prstGeom prst="rect">
            <a:avLst/>
          </a:prstGeom>
        </p:spPr>
        <p:txBody>
          <a:bodyPr lIns="0" tIns="0" rIns="0" bIns="0" rtlCol="0" anchor="t">
            <a:spAutoFit/>
          </a:bodyPr>
          <a:lstStyle/>
          <a:p>
            <a:pPr algn="ctr">
              <a:lnSpc>
                <a:spcPts val="4199"/>
              </a:lnSpc>
            </a:pPr>
            <a:r>
              <a:rPr lang="en-US" sz="2999">
                <a:solidFill>
                  <a:srgbClr val="F34C88"/>
                </a:solidFill>
                <a:latin typeface="Inter Bold"/>
              </a:rPr>
              <a:t>Q5</a:t>
            </a:r>
          </a:p>
        </p:txBody>
      </p:sp>
      <p:sp>
        <p:nvSpPr>
          <p:cNvPr id="16" name="TextBox 16"/>
          <p:cNvSpPr txBox="1"/>
          <p:nvPr/>
        </p:nvSpPr>
        <p:spPr>
          <a:xfrm>
            <a:off x="5306097" y="1363067"/>
            <a:ext cx="3068408" cy="495300"/>
          </a:xfrm>
          <a:prstGeom prst="rect">
            <a:avLst/>
          </a:prstGeom>
        </p:spPr>
        <p:txBody>
          <a:bodyPr lIns="0" tIns="0" rIns="0" bIns="0" rtlCol="0" anchor="t">
            <a:spAutoFit/>
          </a:bodyPr>
          <a:lstStyle/>
          <a:p>
            <a:pPr algn="ctr">
              <a:lnSpc>
                <a:spcPts val="4199"/>
              </a:lnSpc>
            </a:pPr>
            <a:r>
              <a:rPr lang="en-US" sz="2999">
                <a:solidFill>
                  <a:srgbClr val="A63D8D"/>
                </a:solidFill>
                <a:latin typeface="Inter Bold"/>
              </a:rPr>
              <a:t>Q6</a:t>
            </a:r>
          </a:p>
        </p:txBody>
      </p:sp>
      <p:sp>
        <p:nvSpPr>
          <p:cNvPr id="17" name="TextBox 17"/>
          <p:cNvSpPr txBox="1"/>
          <p:nvPr/>
        </p:nvSpPr>
        <p:spPr>
          <a:xfrm>
            <a:off x="9860404" y="1363067"/>
            <a:ext cx="3068408" cy="495300"/>
          </a:xfrm>
          <a:prstGeom prst="rect">
            <a:avLst/>
          </a:prstGeom>
        </p:spPr>
        <p:txBody>
          <a:bodyPr lIns="0" tIns="0" rIns="0" bIns="0" rtlCol="0" anchor="t">
            <a:spAutoFit/>
          </a:bodyPr>
          <a:lstStyle/>
          <a:p>
            <a:pPr algn="ctr">
              <a:lnSpc>
                <a:spcPts val="4199"/>
              </a:lnSpc>
            </a:pPr>
            <a:r>
              <a:rPr lang="en-US" sz="2999">
                <a:solidFill>
                  <a:srgbClr val="A63D8D"/>
                </a:solidFill>
                <a:latin typeface="Inter Bold"/>
              </a:rPr>
              <a:t>Q7</a:t>
            </a:r>
          </a:p>
        </p:txBody>
      </p:sp>
      <p:sp>
        <p:nvSpPr>
          <p:cNvPr id="18" name="TextBox 18"/>
          <p:cNvSpPr txBox="1"/>
          <p:nvPr/>
        </p:nvSpPr>
        <p:spPr>
          <a:xfrm>
            <a:off x="14450362" y="1363067"/>
            <a:ext cx="3068408" cy="495300"/>
          </a:xfrm>
          <a:prstGeom prst="rect">
            <a:avLst/>
          </a:prstGeom>
        </p:spPr>
        <p:txBody>
          <a:bodyPr lIns="0" tIns="0" rIns="0" bIns="0" rtlCol="0" anchor="t">
            <a:spAutoFit/>
          </a:bodyPr>
          <a:lstStyle/>
          <a:p>
            <a:pPr algn="ctr">
              <a:lnSpc>
                <a:spcPts val="4199"/>
              </a:lnSpc>
            </a:pPr>
            <a:r>
              <a:rPr lang="en-US" sz="2999">
                <a:solidFill>
                  <a:srgbClr val="704E85"/>
                </a:solidFill>
                <a:latin typeface="Inter Bold"/>
              </a:rPr>
              <a:t>Q8</a:t>
            </a:r>
          </a:p>
        </p:txBody>
      </p:sp>
      <p:sp>
        <p:nvSpPr>
          <p:cNvPr id="19" name="TextBox 19"/>
          <p:cNvSpPr txBox="1"/>
          <p:nvPr/>
        </p:nvSpPr>
        <p:spPr>
          <a:xfrm>
            <a:off x="215411" y="2603093"/>
            <a:ext cx="4284204" cy="6655207"/>
          </a:xfrm>
          <a:prstGeom prst="rect">
            <a:avLst/>
          </a:prstGeom>
        </p:spPr>
        <p:txBody>
          <a:bodyPr lIns="0" tIns="0" rIns="0" bIns="0" rtlCol="0" anchor="t">
            <a:spAutoFit/>
          </a:bodyPr>
          <a:lstStyle/>
          <a:p>
            <a:pPr algn="l">
              <a:lnSpc>
                <a:spcPts val="2646"/>
              </a:lnSpc>
            </a:pPr>
            <a:r>
              <a:rPr lang="en-US" sz="1890">
                <a:solidFill>
                  <a:srgbClr val="0A131E"/>
                </a:solidFill>
                <a:latin typeface="Inter Bold"/>
              </a:rPr>
              <a:t>Aftermarket Features Development</a:t>
            </a:r>
          </a:p>
          <a:p>
            <a:pPr algn="l">
              <a:lnSpc>
                <a:spcPts val="2646"/>
              </a:lnSpc>
            </a:pPr>
            <a:endParaRPr lang="en-US" sz="1890">
              <a:solidFill>
                <a:srgbClr val="0A131E"/>
              </a:solidFill>
              <a:latin typeface="Inter Bold"/>
            </a:endParaRPr>
          </a:p>
          <a:p>
            <a:pPr algn="ctr">
              <a:lnSpc>
                <a:spcPts val="2646"/>
              </a:lnSpc>
            </a:pPr>
            <a:r>
              <a:rPr lang="en-US" sz="1890" u="sng">
                <a:solidFill>
                  <a:srgbClr val="0A131E"/>
                </a:solidFill>
                <a:latin typeface="Inter Bold"/>
              </a:rPr>
              <a:t>BASE FEATURES</a:t>
            </a:r>
          </a:p>
          <a:p>
            <a:pPr marL="408091" lvl="1" indent="-204046" algn="l">
              <a:lnSpc>
                <a:spcPts val="2646"/>
              </a:lnSpc>
              <a:buFont typeface="Arial"/>
              <a:buChar char="•"/>
            </a:pPr>
            <a:r>
              <a:rPr lang="en-US" sz="1890">
                <a:solidFill>
                  <a:srgbClr val="0A131E"/>
                </a:solidFill>
                <a:latin typeface="Inter"/>
              </a:rPr>
              <a:t>Social Media Integration</a:t>
            </a:r>
          </a:p>
          <a:p>
            <a:pPr marL="408091" lvl="1" indent="-204046" algn="l">
              <a:lnSpc>
                <a:spcPts val="2646"/>
              </a:lnSpc>
              <a:buFont typeface="Arial"/>
              <a:buChar char="•"/>
            </a:pPr>
            <a:r>
              <a:rPr lang="en-US" sz="1890">
                <a:solidFill>
                  <a:srgbClr val="0A131E"/>
                </a:solidFill>
                <a:latin typeface="Inter"/>
              </a:rPr>
              <a:t>Live Translation &amp; Transcription</a:t>
            </a:r>
          </a:p>
          <a:p>
            <a:pPr algn="ctr">
              <a:lnSpc>
                <a:spcPts val="2646"/>
              </a:lnSpc>
            </a:pPr>
            <a:endParaRPr lang="en-US" sz="1890">
              <a:solidFill>
                <a:srgbClr val="0A131E"/>
              </a:solidFill>
              <a:latin typeface="Inter"/>
            </a:endParaRPr>
          </a:p>
          <a:p>
            <a:pPr algn="ctr">
              <a:lnSpc>
                <a:spcPts val="2646"/>
              </a:lnSpc>
            </a:pPr>
            <a:endParaRPr lang="en-US" sz="1890">
              <a:solidFill>
                <a:srgbClr val="0A131E"/>
              </a:solidFill>
              <a:latin typeface="Inter"/>
            </a:endParaRPr>
          </a:p>
          <a:p>
            <a:pPr algn="ctr">
              <a:lnSpc>
                <a:spcPts val="2646"/>
              </a:lnSpc>
            </a:pPr>
            <a:r>
              <a:rPr lang="en-US" sz="1890" u="sng">
                <a:solidFill>
                  <a:srgbClr val="0A131E"/>
                </a:solidFill>
                <a:latin typeface="Inter Bold"/>
              </a:rPr>
              <a:t>ORGANIZERS</a:t>
            </a:r>
          </a:p>
          <a:p>
            <a:pPr marL="408091" lvl="1" indent="-204046" algn="l">
              <a:lnSpc>
                <a:spcPts val="2646"/>
              </a:lnSpc>
              <a:buFont typeface="Arial"/>
              <a:buChar char="•"/>
            </a:pPr>
            <a:r>
              <a:rPr lang="en-US" sz="1890">
                <a:solidFill>
                  <a:srgbClr val="0A131E"/>
                </a:solidFill>
                <a:latin typeface="Inter"/>
              </a:rPr>
              <a:t>Gamification to boost engagement</a:t>
            </a:r>
          </a:p>
          <a:p>
            <a:pPr marL="408091" lvl="1" indent="-204046" algn="l">
              <a:lnSpc>
                <a:spcPts val="2646"/>
              </a:lnSpc>
              <a:buFont typeface="Arial"/>
              <a:buChar char="•"/>
            </a:pPr>
            <a:r>
              <a:rPr lang="en-US" sz="1890">
                <a:solidFill>
                  <a:srgbClr val="0A131E"/>
                </a:solidFill>
                <a:latin typeface="Inter"/>
              </a:rPr>
              <a:t>Advanced AI insights</a:t>
            </a:r>
          </a:p>
          <a:p>
            <a:pPr algn="just">
              <a:lnSpc>
                <a:spcPts val="2646"/>
              </a:lnSpc>
            </a:pPr>
            <a:endParaRPr lang="en-US" sz="1890">
              <a:solidFill>
                <a:srgbClr val="0A131E"/>
              </a:solidFill>
              <a:latin typeface="Inter"/>
            </a:endParaRPr>
          </a:p>
          <a:p>
            <a:pPr algn="ctr">
              <a:lnSpc>
                <a:spcPts val="2646"/>
              </a:lnSpc>
            </a:pPr>
            <a:r>
              <a:rPr lang="en-US" sz="1890" u="sng">
                <a:solidFill>
                  <a:srgbClr val="0A131E"/>
                </a:solidFill>
                <a:latin typeface="Inter Bold"/>
              </a:rPr>
              <a:t>ATTENDEES</a:t>
            </a:r>
          </a:p>
          <a:p>
            <a:pPr marL="408091" lvl="1" indent="-204046" algn="l">
              <a:lnSpc>
                <a:spcPts val="2646"/>
              </a:lnSpc>
              <a:buFont typeface="Arial"/>
              <a:buChar char="•"/>
            </a:pPr>
            <a:r>
              <a:rPr lang="en-US" sz="1890">
                <a:solidFill>
                  <a:srgbClr val="0A131E"/>
                </a:solidFill>
                <a:latin typeface="Inter"/>
              </a:rPr>
              <a:t>Community Forum Establishment</a:t>
            </a:r>
          </a:p>
          <a:p>
            <a:pPr algn="ctr">
              <a:lnSpc>
                <a:spcPts val="2646"/>
              </a:lnSpc>
            </a:pPr>
            <a:endParaRPr lang="en-US" sz="1890">
              <a:solidFill>
                <a:srgbClr val="0A131E"/>
              </a:solidFill>
              <a:latin typeface="Inter"/>
            </a:endParaRPr>
          </a:p>
          <a:p>
            <a:pPr algn="l">
              <a:lnSpc>
                <a:spcPts val="2646"/>
              </a:lnSpc>
            </a:pPr>
            <a:endParaRPr lang="en-US" sz="1890">
              <a:solidFill>
                <a:srgbClr val="0A131E"/>
              </a:solidFill>
              <a:latin typeface="Inter"/>
            </a:endParaRPr>
          </a:p>
          <a:p>
            <a:pPr algn="ctr">
              <a:lnSpc>
                <a:spcPts val="2646"/>
              </a:lnSpc>
            </a:pPr>
            <a:endParaRPr lang="en-US" sz="1890">
              <a:solidFill>
                <a:srgbClr val="0A131E"/>
              </a:solidFill>
              <a:latin typeface="Inter"/>
            </a:endParaRPr>
          </a:p>
          <a:p>
            <a:pPr algn="l">
              <a:lnSpc>
                <a:spcPts val="2646"/>
              </a:lnSpc>
            </a:pPr>
            <a:endParaRPr lang="en-US" sz="1890">
              <a:solidFill>
                <a:srgbClr val="0A131E"/>
              </a:solidFill>
              <a:latin typeface="Inter"/>
            </a:endParaRPr>
          </a:p>
          <a:p>
            <a:pPr algn="l">
              <a:lnSpc>
                <a:spcPts val="2646"/>
              </a:lnSpc>
            </a:pPr>
            <a:endParaRPr lang="en-US" sz="1890">
              <a:solidFill>
                <a:srgbClr val="0A131E"/>
              </a:solidFill>
              <a:latin typeface="Inter"/>
            </a:endParaRPr>
          </a:p>
          <a:p>
            <a:pPr algn="l">
              <a:lnSpc>
                <a:spcPts val="2646"/>
              </a:lnSpc>
            </a:pPr>
            <a:endParaRPr lang="en-US" sz="1890">
              <a:solidFill>
                <a:srgbClr val="0A131E"/>
              </a:solidFill>
              <a:latin typeface="Inter"/>
            </a:endParaRPr>
          </a:p>
        </p:txBody>
      </p:sp>
      <p:sp>
        <p:nvSpPr>
          <p:cNvPr id="20" name="TextBox 20"/>
          <p:cNvSpPr txBox="1"/>
          <p:nvPr/>
        </p:nvSpPr>
        <p:spPr>
          <a:xfrm>
            <a:off x="4558807" y="2603093"/>
            <a:ext cx="4562987" cy="5321935"/>
          </a:xfrm>
          <a:prstGeom prst="rect">
            <a:avLst/>
          </a:prstGeom>
        </p:spPr>
        <p:txBody>
          <a:bodyPr lIns="0" tIns="0" rIns="0" bIns="0" rtlCol="0" anchor="t">
            <a:spAutoFit/>
          </a:bodyPr>
          <a:lstStyle/>
          <a:p>
            <a:pPr algn="ctr">
              <a:lnSpc>
                <a:spcPts val="2659"/>
              </a:lnSpc>
            </a:pPr>
            <a:r>
              <a:rPr lang="en-US" sz="1899">
                <a:solidFill>
                  <a:srgbClr val="0A131E"/>
                </a:solidFill>
                <a:latin typeface="Inter Bold"/>
              </a:rPr>
              <a:t>Aftermarket Feature Launch</a:t>
            </a:r>
          </a:p>
          <a:p>
            <a:pPr algn="ctr">
              <a:lnSpc>
                <a:spcPts val="2659"/>
              </a:lnSpc>
            </a:pPr>
            <a:endParaRPr lang="en-US" sz="1899">
              <a:solidFill>
                <a:srgbClr val="0A131E"/>
              </a:solidFill>
              <a:latin typeface="Inter Bold"/>
            </a:endParaRPr>
          </a:p>
          <a:p>
            <a:pPr algn="ctr">
              <a:lnSpc>
                <a:spcPts val="2659"/>
              </a:lnSpc>
            </a:pPr>
            <a:r>
              <a:rPr lang="en-US" sz="1899" u="sng">
                <a:solidFill>
                  <a:srgbClr val="0A131E"/>
                </a:solidFill>
                <a:latin typeface="Inter Bold"/>
              </a:rPr>
              <a:t>ORGANIZERS</a:t>
            </a:r>
          </a:p>
          <a:p>
            <a:pPr marL="410209" lvl="1" indent="-205105" algn="l">
              <a:lnSpc>
                <a:spcPts val="2659"/>
              </a:lnSpc>
              <a:buFont typeface="Arial"/>
              <a:buChar char="•"/>
            </a:pPr>
            <a:r>
              <a:rPr lang="en-US" sz="1899">
                <a:solidFill>
                  <a:srgbClr val="0A131E"/>
                </a:solidFill>
                <a:latin typeface="Inter"/>
              </a:rPr>
              <a:t>Adjacent Market</a:t>
            </a:r>
          </a:p>
          <a:p>
            <a:pPr marL="820419" lvl="2" indent="-273473" algn="l">
              <a:lnSpc>
                <a:spcPts val="2659"/>
              </a:lnSpc>
              <a:buFont typeface="Arial"/>
              <a:buChar char="⚬"/>
            </a:pPr>
            <a:r>
              <a:rPr lang="en-US" sz="1899">
                <a:solidFill>
                  <a:srgbClr val="0A131E"/>
                </a:solidFill>
                <a:latin typeface="Inter"/>
              </a:rPr>
              <a:t>Partnership initiatives for accommodation &amp; event venues with hotel</a:t>
            </a:r>
          </a:p>
          <a:p>
            <a:pPr marL="410209" lvl="1" indent="-205105" algn="l">
              <a:lnSpc>
                <a:spcPts val="2659"/>
              </a:lnSpc>
              <a:buFont typeface="Arial"/>
              <a:buChar char="•"/>
            </a:pPr>
            <a:r>
              <a:rPr lang="en-US" sz="1899">
                <a:solidFill>
                  <a:srgbClr val="0A131E"/>
                </a:solidFill>
                <a:latin typeface="Inter"/>
              </a:rPr>
              <a:t>AI venue suggestion</a:t>
            </a:r>
          </a:p>
          <a:p>
            <a:pPr marL="410209" lvl="1" indent="-205105" algn="l">
              <a:lnSpc>
                <a:spcPts val="2659"/>
              </a:lnSpc>
              <a:buFont typeface="Arial"/>
              <a:buChar char="•"/>
            </a:pPr>
            <a:r>
              <a:rPr lang="en-US" sz="1899">
                <a:solidFill>
                  <a:srgbClr val="0A131E"/>
                </a:solidFill>
                <a:latin typeface="Inter"/>
              </a:rPr>
              <a:t>Sustainable event planning</a:t>
            </a:r>
          </a:p>
          <a:p>
            <a:pPr algn="l">
              <a:lnSpc>
                <a:spcPts val="2659"/>
              </a:lnSpc>
            </a:pPr>
            <a:endParaRPr lang="en-US" sz="1899">
              <a:solidFill>
                <a:srgbClr val="0A131E"/>
              </a:solidFill>
              <a:latin typeface="Inter"/>
            </a:endParaRPr>
          </a:p>
          <a:p>
            <a:pPr algn="ctr">
              <a:lnSpc>
                <a:spcPts val="2659"/>
              </a:lnSpc>
            </a:pPr>
            <a:r>
              <a:rPr lang="en-US" sz="1899" u="sng">
                <a:solidFill>
                  <a:srgbClr val="0A131E"/>
                </a:solidFill>
                <a:latin typeface="Inter Bold"/>
              </a:rPr>
              <a:t>ATTENDEES</a:t>
            </a:r>
          </a:p>
          <a:p>
            <a:pPr marL="410209" lvl="1" indent="-205105" algn="l">
              <a:lnSpc>
                <a:spcPts val="2659"/>
              </a:lnSpc>
              <a:buFont typeface="Arial"/>
              <a:buChar char="•"/>
            </a:pPr>
            <a:r>
              <a:rPr lang="en-US" sz="1899">
                <a:solidFill>
                  <a:srgbClr val="0A131E"/>
                </a:solidFill>
                <a:latin typeface="Inter"/>
              </a:rPr>
              <a:t>Premium attendee member</a:t>
            </a:r>
          </a:p>
          <a:p>
            <a:pPr marL="820419" lvl="2" indent="-273473" algn="l">
              <a:lnSpc>
                <a:spcPts val="2659"/>
              </a:lnSpc>
              <a:buFont typeface="Arial"/>
              <a:buChar char="⚬"/>
            </a:pPr>
            <a:r>
              <a:rPr lang="en-US" sz="1899">
                <a:solidFill>
                  <a:srgbClr val="0A131E"/>
                </a:solidFill>
                <a:latin typeface="Inter"/>
              </a:rPr>
              <a:t>Priority based engagement through premium features</a:t>
            </a:r>
          </a:p>
          <a:p>
            <a:pPr marL="820419" lvl="2" indent="-273473" algn="l">
              <a:lnSpc>
                <a:spcPts val="2659"/>
              </a:lnSpc>
              <a:buFont typeface="Arial"/>
              <a:buChar char="⚬"/>
            </a:pPr>
            <a:r>
              <a:rPr lang="en-US" sz="1899">
                <a:solidFill>
                  <a:srgbClr val="0A131E"/>
                </a:solidFill>
                <a:latin typeface="Inter"/>
              </a:rPr>
              <a:t>On-demand access to recorded sessions</a:t>
            </a:r>
          </a:p>
        </p:txBody>
      </p:sp>
      <p:sp>
        <p:nvSpPr>
          <p:cNvPr id="21" name="TextBox 21"/>
          <p:cNvSpPr txBox="1"/>
          <p:nvPr/>
        </p:nvSpPr>
        <p:spPr>
          <a:xfrm>
            <a:off x="9157853" y="2603093"/>
            <a:ext cx="4421231" cy="6321702"/>
          </a:xfrm>
          <a:prstGeom prst="rect">
            <a:avLst/>
          </a:prstGeom>
        </p:spPr>
        <p:txBody>
          <a:bodyPr lIns="0" tIns="0" rIns="0" bIns="0" rtlCol="0" anchor="t">
            <a:spAutoFit/>
          </a:bodyPr>
          <a:lstStyle/>
          <a:p>
            <a:pPr algn="ctr">
              <a:lnSpc>
                <a:spcPts val="2659"/>
              </a:lnSpc>
            </a:pPr>
            <a:r>
              <a:rPr lang="en-US" sz="1899">
                <a:solidFill>
                  <a:srgbClr val="0A131E"/>
                </a:solidFill>
                <a:latin typeface="Inter Bold"/>
              </a:rPr>
              <a:t>Aftermarket Feature Launch </a:t>
            </a:r>
          </a:p>
          <a:p>
            <a:pPr algn="ctr">
              <a:lnSpc>
                <a:spcPts val="2659"/>
              </a:lnSpc>
            </a:pPr>
            <a:endParaRPr lang="en-US" sz="1899">
              <a:solidFill>
                <a:srgbClr val="0A131E"/>
              </a:solidFill>
              <a:latin typeface="Inter Bold"/>
            </a:endParaRPr>
          </a:p>
          <a:p>
            <a:pPr algn="ctr">
              <a:lnSpc>
                <a:spcPts val="2659"/>
              </a:lnSpc>
            </a:pPr>
            <a:r>
              <a:rPr lang="en-US" sz="1899" u="sng">
                <a:solidFill>
                  <a:srgbClr val="0A131E"/>
                </a:solidFill>
                <a:latin typeface="Inter Bold"/>
              </a:rPr>
              <a:t>BASE FEATURES</a:t>
            </a:r>
          </a:p>
          <a:p>
            <a:pPr marL="410209" lvl="1" indent="-205105" algn="l">
              <a:lnSpc>
                <a:spcPts val="2659"/>
              </a:lnSpc>
              <a:buFont typeface="Arial"/>
              <a:buChar char="•"/>
            </a:pPr>
            <a:r>
              <a:rPr lang="en-US" sz="1899">
                <a:solidFill>
                  <a:srgbClr val="0A131E"/>
                </a:solidFill>
                <a:latin typeface="Inter"/>
              </a:rPr>
              <a:t>Global expansion</a:t>
            </a:r>
          </a:p>
          <a:p>
            <a:pPr marL="820419" lvl="2" indent="-273473" algn="l">
              <a:lnSpc>
                <a:spcPts val="2659"/>
              </a:lnSpc>
              <a:buFont typeface="Arial"/>
              <a:buChar char="⚬"/>
            </a:pPr>
            <a:r>
              <a:rPr lang="en-US" sz="1899">
                <a:solidFill>
                  <a:srgbClr val="0A131E"/>
                </a:solidFill>
                <a:latin typeface="Inter"/>
              </a:rPr>
              <a:t>Introducing other global languages on website and application to reach global audiences</a:t>
            </a:r>
          </a:p>
          <a:p>
            <a:pPr marL="410209" lvl="1" indent="-205105" algn="l">
              <a:lnSpc>
                <a:spcPts val="2659"/>
              </a:lnSpc>
              <a:buFont typeface="Arial"/>
              <a:buChar char="•"/>
            </a:pPr>
            <a:r>
              <a:rPr lang="en-US" sz="1899">
                <a:solidFill>
                  <a:srgbClr val="0A131E"/>
                </a:solidFill>
                <a:latin typeface="Inter"/>
              </a:rPr>
              <a:t>Facial Recognition and Biometric Authentication</a:t>
            </a:r>
          </a:p>
          <a:p>
            <a:pPr algn="ctr">
              <a:lnSpc>
                <a:spcPts val="2659"/>
              </a:lnSpc>
            </a:pPr>
            <a:endParaRPr lang="en-US" sz="1899">
              <a:solidFill>
                <a:srgbClr val="0A131E"/>
              </a:solidFill>
              <a:latin typeface="Inter"/>
            </a:endParaRPr>
          </a:p>
          <a:p>
            <a:pPr algn="ctr">
              <a:lnSpc>
                <a:spcPts val="2659"/>
              </a:lnSpc>
            </a:pPr>
            <a:endParaRPr lang="en-US" sz="1899">
              <a:solidFill>
                <a:srgbClr val="0A131E"/>
              </a:solidFill>
              <a:latin typeface="Inter"/>
            </a:endParaRPr>
          </a:p>
          <a:p>
            <a:pPr algn="ctr">
              <a:lnSpc>
                <a:spcPts val="2659"/>
              </a:lnSpc>
            </a:pPr>
            <a:r>
              <a:rPr lang="en-US" sz="1899" u="sng">
                <a:solidFill>
                  <a:srgbClr val="0A131E"/>
                </a:solidFill>
                <a:latin typeface="Inter Bold"/>
              </a:rPr>
              <a:t>ORGANIZERS</a:t>
            </a:r>
          </a:p>
          <a:p>
            <a:pPr marL="410209" lvl="1" indent="-205105" algn="l">
              <a:lnSpc>
                <a:spcPts val="2659"/>
              </a:lnSpc>
              <a:buFont typeface="Arial"/>
              <a:buChar char="•"/>
            </a:pPr>
            <a:r>
              <a:rPr lang="en-US" sz="1899">
                <a:solidFill>
                  <a:srgbClr val="0A131E"/>
                </a:solidFill>
                <a:latin typeface="Inter"/>
              </a:rPr>
              <a:t>Adjacent market:</a:t>
            </a:r>
          </a:p>
          <a:p>
            <a:pPr marL="820419" lvl="2" indent="-273473" algn="l">
              <a:lnSpc>
                <a:spcPts val="2659"/>
              </a:lnSpc>
              <a:buFont typeface="Arial"/>
              <a:buChar char="⚬"/>
            </a:pPr>
            <a:r>
              <a:rPr lang="en-US" sz="1899">
                <a:solidFill>
                  <a:srgbClr val="0A131E"/>
                </a:solidFill>
                <a:latin typeface="Inter"/>
              </a:rPr>
              <a:t>Partnership initiatives with Transportation services (Airlines)</a:t>
            </a:r>
          </a:p>
          <a:p>
            <a:pPr algn="ctr">
              <a:lnSpc>
                <a:spcPts val="2659"/>
              </a:lnSpc>
            </a:pPr>
            <a:endParaRPr lang="en-US" sz="1899">
              <a:solidFill>
                <a:srgbClr val="0A131E"/>
              </a:solidFill>
              <a:latin typeface="Inter"/>
            </a:endParaRPr>
          </a:p>
          <a:p>
            <a:pPr algn="l">
              <a:lnSpc>
                <a:spcPts val="2659"/>
              </a:lnSpc>
            </a:pPr>
            <a:endParaRPr lang="en-US" sz="1899">
              <a:solidFill>
                <a:srgbClr val="0A131E"/>
              </a:solidFill>
              <a:latin typeface="Inter"/>
            </a:endParaRPr>
          </a:p>
        </p:txBody>
      </p:sp>
      <p:sp>
        <p:nvSpPr>
          <p:cNvPr id="22" name="TextBox 22"/>
          <p:cNvSpPr txBox="1"/>
          <p:nvPr/>
        </p:nvSpPr>
        <p:spPr>
          <a:xfrm>
            <a:off x="13767158" y="2545943"/>
            <a:ext cx="4110966" cy="3177413"/>
          </a:xfrm>
          <a:prstGeom prst="rect">
            <a:avLst/>
          </a:prstGeom>
        </p:spPr>
        <p:txBody>
          <a:bodyPr lIns="0" tIns="0" rIns="0" bIns="0" rtlCol="0" anchor="t">
            <a:spAutoFit/>
          </a:bodyPr>
          <a:lstStyle/>
          <a:p>
            <a:pPr algn="r">
              <a:lnSpc>
                <a:spcPts val="3210"/>
              </a:lnSpc>
            </a:pPr>
            <a:r>
              <a:rPr lang="en-US" sz="1899">
                <a:solidFill>
                  <a:srgbClr val="000000"/>
                </a:solidFill>
                <a:latin typeface="Inter Bold"/>
              </a:rPr>
              <a:t>VR Experience Feature Launch</a:t>
            </a:r>
          </a:p>
          <a:p>
            <a:pPr algn="ctr">
              <a:lnSpc>
                <a:spcPts val="3210"/>
              </a:lnSpc>
              <a:spcBef>
                <a:spcPct val="0"/>
              </a:spcBef>
            </a:pPr>
            <a:endParaRPr lang="en-US" sz="1899">
              <a:solidFill>
                <a:srgbClr val="000000"/>
              </a:solidFill>
              <a:latin typeface="Inter Bold"/>
            </a:endParaRPr>
          </a:p>
          <a:p>
            <a:pPr marL="410209" lvl="1" indent="-205105" algn="l">
              <a:lnSpc>
                <a:spcPts val="3210"/>
              </a:lnSpc>
              <a:spcBef>
                <a:spcPct val="0"/>
              </a:spcBef>
              <a:buFont typeface="Arial"/>
              <a:buChar char="•"/>
            </a:pPr>
            <a:r>
              <a:rPr lang="en-US" sz="1899">
                <a:solidFill>
                  <a:srgbClr val="000000"/>
                </a:solidFill>
                <a:latin typeface="Inter"/>
              </a:rPr>
              <a:t>VR Integration </a:t>
            </a:r>
          </a:p>
          <a:p>
            <a:pPr marL="820419" lvl="2" indent="-273473" algn="l">
              <a:lnSpc>
                <a:spcPts val="3210"/>
              </a:lnSpc>
              <a:spcBef>
                <a:spcPct val="0"/>
              </a:spcBef>
              <a:buFont typeface="Arial"/>
              <a:buChar char="⚬"/>
            </a:pPr>
            <a:r>
              <a:rPr lang="en-US" sz="1899">
                <a:solidFill>
                  <a:srgbClr val="000000"/>
                </a:solidFill>
                <a:latin typeface="Inter"/>
              </a:rPr>
              <a:t>Introducing Metaverse experience</a:t>
            </a:r>
          </a:p>
          <a:p>
            <a:pPr algn="l">
              <a:lnSpc>
                <a:spcPts val="3210"/>
              </a:lnSpc>
              <a:spcBef>
                <a:spcPct val="0"/>
              </a:spcBef>
            </a:pPr>
            <a:endParaRPr lang="en-US" sz="1899">
              <a:solidFill>
                <a:srgbClr val="000000"/>
              </a:solidFill>
              <a:latin typeface="Inter"/>
            </a:endParaRPr>
          </a:p>
          <a:p>
            <a:pPr algn="ctr">
              <a:lnSpc>
                <a:spcPts val="3210"/>
              </a:lnSpc>
              <a:spcBef>
                <a:spcPct val="0"/>
              </a:spcBef>
            </a:pPr>
            <a:endParaRPr lang="en-US" sz="1899">
              <a:solidFill>
                <a:srgbClr val="000000"/>
              </a:solidFill>
              <a:latin typeface="Inter"/>
            </a:endParaRPr>
          </a:p>
          <a:p>
            <a:pPr algn="ctr">
              <a:lnSpc>
                <a:spcPts val="3210"/>
              </a:lnSpc>
              <a:spcBef>
                <a:spcPct val="0"/>
              </a:spcBef>
            </a:pPr>
            <a:endParaRPr lang="en-US" sz="1899">
              <a:solidFill>
                <a:srgbClr val="000000"/>
              </a:solidFill>
              <a:latin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244" y="84090"/>
            <a:ext cx="20635739" cy="10954138"/>
          </a:xfrm>
          <a:custGeom>
            <a:avLst/>
            <a:gdLst/>
            <a:ahLst/>
            <a:cxnLst/>
            <a:rect l="l" t="t" r="r" b="b"/>
            <a:pathLst>
              <a:path w="20635739" h="10954138">
                <a:moveTo>
                  <a:pt x="0" y="0"/>
                </a:moveTo>
                <a:lnTo>
                  <a:pt x="20635738" y="0"/>
                </a:lnTo>
                <a:lnTo>
                  <a:pt x="20635738" y="10954138"/>
                </a:lnTo>
                <a:lnTo>
                  <a:pt x="0" y="10954138"/>
                </a:lnTo>
                <a:lnTo>
                  <a:pt x="0" y="0"/>
                </a:lnTo>
                <a:close/>
              </a:path>
            </a:pathLst>
          </a:custGeom>
          <a:blipFill>
            <a:blip r:embed="rId2"/>
            <a:stretch>
              <a:fillRect/>
            </a:stretch>
          </a:blipFill>
        </p:spPr>
        <p:txBody>
          <a:bodyPr/>
          <a:lstStyle/>
          <a:p>
            <a:endParaRPr lang="en-US" dirty="0"/>
          </a:p>
        </p:txBody>
      </p:sp>
      <p:sp>
        <p:nvSpPr>
          <p:cNvPr id="6" name="TextBox 6"/>
          <p:cNvSpPr txBox="1"/>
          <p:nvPr/>
        </p:nvSpPr>
        <p:spPr>
          <a:xfrm>
            <a:off x="1467818" y="101600"/>
            <a:ext cx="15352364" cy="927100"/>
          </a:xfrm>
          <a:prstGeom prst="rect">
            <a:avLst/>
          </a:prstGeom>
        </p:spPr>
        <p:txBody>
          <a:bodyPr lIns="0" tIns="0" rIns="0" bIns="0" rtlCol="0" anchor="t">
            <a:spAutoFit/>
          </a:bodyPr>
          <a:lstStyle/>
          <a:p>
            <a:pPr algn="ctr">
              <a:lnSpc>
                <a:spcPts val="7699"/>
              </a:lnSpc>
              <a:spcBef>
                <a:spcPct val="0"/>
              </a:spcBef>
            </a:pPr>
            <a:r>
              <a:rPr lang="en-US" sz="5499">
                <a:solidFill>
                  <a:srgbClr val="A63D8D"/>
                </a:solidFill>
                <a:latin typeface="Inter Bold"/>
              </a:rPr>
              <a:t>UI Mockups</a:t>
            </a:r>
          </a:p>
        </p:txBody>
      </p:sp>
      <p:sp>
        <p:nvSpPr>
          <p:cNvPr id="10" name="TextBox 9">
            <a:extLst>
              <a:ext uri="{FF2B5EF4-FFF2-40B4-BE49-F238E27FC236}">
                <a16:creationId xmlns:a16="http://schemas.microsoft.com/office/drawing/2014/main" id="{6A9B298D-9C14-DB16-5D8C-2C9AD33897B4}"/>
              </a:ext>
            </a:extLst>
          </p:cNvPr>
          <p:cNvSpPr txBox="1"/>
          <p:nvPr/>
        </p:nvSpPr>
        <p:spPr>
          <a:xfrm>
            <a:off x="419099" y="2171700"/>
            <a:ext cx="1219200" cy="369332"/>
          </a:xfrm>
          <a:prstGeom prst="rect">
            <a:avLst/>
          </a:prstGeom>
          <a:solidFill>
            <a:srgbClr val="F9F9FB"/>
          </a:solidFill>
        </p:spPr>
        <p:txBody>
          <a:bodyPr wrap="square" rtlCol="0">
            <a:spAutoFit/>
          </a:bodyPr>
          <a:lstStyle/>
          <a:p>
            <a:r>
              <a:rPr lang="en-US" dirty="0" err="1">
                <a:solidFill>
                  <a:srgbClr val="2B1F45"/>
                </a:solidFill>
                <a:latin typeface="Aptos SemiBold" panose="020F0502020204030204" pitchFamily="34" charset="0"/>
              </a:rPr>
              <a:t>Eventopia</a:t>
            </a:r>
            <a:endParaRPr lang="en-US" dirty="0">
              <a:solidFill>
                <a:srgbClr val="2B1F45"/>
              </a:solidFill>
              <a:latin typeface="Aptos SemiBold" panose="020F0502020204030204" pitchFamily="34" charset="0"/>
            </a:endParaRPr>
          </a:p>
        </p:txBody>
      </p:sp>
      <p:sp>
        <p:nvSpPr>
          <p:cNvPr id="11" name="TextBox 10">
            <a:extLst>
              <a:ext uri="{FF2B5EF4-FFF2-40B4-BE49-F238E27FC236}">
                <a16:creationId xmlns:a16="http://schemas.microsoft.com/office/drawing/2014/main" id="{24A680CA-5129-3918-4E93-8D508323798E}"/>
              </a:ext>
            </a:extLst>
          </p:cNvPr>
          <p:cNvSpPr txBox="1"/>
          <p:nvPr/>
        </p:nvSpPr>
        <p:spPr>
          <a:xfrm>
            <a:off x="4876800" y="2171700"/>
            <a:ext cx="1219200" cy="369332"/>
          </a:xfrm>
          <a:prstGeom prst="rect">
            <a:avLst/>
          </a:prstGeom>
          <a:solidFill>
            <a:srgbClr val="F9F9FB"/>
          </a:solidFill>
        </p:spPr>
        <p:txBody>
          <a:bodyPr wrap="square" rtlCol="0">
            <a:spAutoFit/>
          </a:bodyPr>
          <a:lstStyle/>
          <a:p>
            <a:r>
              <a:rPr lang="en-US" dirty="0" err="1">
                <a:solidFill>
                  <a:srgbClr val="2B1F45"/>
                </a:solidFill>
                <a:latin typeface="Aptos SemiBold" panose="020F0502020204030204" pitchFamily="34" charset="0"/>
              </a:rPr>
              <a:t>Eventopia</a:t>
            </a:r>
            <a:endParaRPr lang="en-US" dirty="0">
              <a:solidFill>
                <a:srgbClr val="2B1F45"/>
              </a:solidFill>
              <a:latin typeface="Aptos SemiBold" panose="020F0502020204030204" pitchFamily="34" charset="0"/>
            </a:endParaRPr>
          </a:p>
        </p:txBody>
      </p:sp>
      <p:sp>
        <p:nvSpPr>
          <p:cNvPr id="12" name="TextBox 11">
            <a:extLst>
              <a:ext uri="{FF2B5EF4-FFF2-40B4-BE49-F238E27FC236}">
                <a16:creationId xmlns:a16="http://schemas.microsoft.com/office/drawing/2014/main" id="{555133E3-B11C-A842-04EC-E769AED3A7AA}"/>
              </a:ext>
            </a:extLst>
          </p:cNvPr>
          <p:cNvSpPr txBox="1"/>
          <p:nvPr/>
        </p:nvSpPr>
        <p:spPr>
          <a:xfrm>
            <a:off x="9334501" y="2171700"/>
            <a:ext cx="1219200" cy="369332"/>
          </a:xfrm>
          <a:prstGeom prst="rect">
            <a:avLst/>
          </a:prstGeom>
          <a:solidFill>
            <a:srgbClr val="F9F9FB"/>
          </a:solidFill>
        </p:spPr>
        <p:txBody>
          <a:bodyPr wrap="square" rtlCol="0">
            <a:spAutoFit/>
          </a:bodyPr>
          <a:lstStyle/>
          <a:p>
            <a:r>
              <a:rPr lang="en-US" dirty="0" err="1">
                <a:solidFill>
                  <a:srgbClr val="2B1F45"/>
                </a:solidFill>
                <a:latin typeface="Aptos SemiBold" panose="020F0502020204030204" pitchFamily="34" charset="0"/>
              </a:rPr>
              <a:t>Eventopia</a:t>
            </a:r>
            <a:endParaRPr lang="en-US" dirty="0">
              <a:solidFill>
                <a:srgbClr val="2B1F45"/>
              </a:solidFill>
              <a:latin typeface="Aptos SemiBold" panose="020F050202020403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TotalTime>
  <Words>2420</Words>
  <Application>Microsoft Office PowerPoint</Application>
  <PresentationFormat>Custom</PresentationFormat>
  <Paragraphs>514</Paragraphs>
  <Slides>28</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Inter</vt:lpstr>
      <vt:lpstr>Montserrat Bold</vt:lpstr>
      <vt:lpstr>Aptos SemiBold</vt:lpstr>
      <vt:lpstr>Open Sauce</vt:lpstr>
      <vt:lpstr>Calibri</vt:lpstr>
      <vt:lpstr>Canva Sans</vt:lpstr>
      <vt:lpstr>Aptos</vt:lpstr>
      <vt:lpstr>Canva Sans Bold</vt:lpstr>
      <vt:lpstr>Catchy Mager</vt:lpstr>
      <vt:lpstr>Inter Bold</vt:lpstr>
      <vt:lpstr>Arial</vt:lpstr>
      <vt:lpstr>Open Sauce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Group-10 Eventopia Latest</dc:title>
  <dc:creator>Varmi Sanghani</dc:creator>
  <cp:lastModifiedBy>Sanghani, Varmi Ashokkumar</cp:lastModifiedBy>
  <cp:revision>5</cp:revision>
  <dcterms:created xsi:type="dcterms:W3CDTF">2006-08-16T00:00:00Z</dcterms:created>
  <dcterms:modified xsi:type="dcterms:W3CDTF">2025-05-07T20:35:41Z</dcterms:modified>
  <dc:identifier>DAGC_e6HdUU</dc:identifier>
</cp:coreProperties>
</file>